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4"/>
  </p:notesMasterIdLst>
  <p:sldIdLst>
    <p:sldId id="256" r:id="rId2"/>
    <p:sldId id="320" r:id="rId3"/>
    <p:sldId id="315" r:id="rId4"/>
    <p:sldId id="319" r:id="rId5"/>
    <p:sldId id="317" r:id="rId6"/>
    <p:sldId id="258" r:id="rId7"/>
    <p:sldId id="335" r:id="rId8"/>
    <p:sldId id="337" r:id="rId9"/>
    <p:sldId id="342" r:id="rId10"/>
    <p:sldId id="340" r:id="rId11"/>
    <p:sldId id="336" r:id="rId12"/>
    <p:sldId id="341" r:id="rId13"/>
    <p:sldId id="332" r:id="rId14"/>
    <p:sldId id="331" r:id="rId15"/>
    <p:sldId id="262" r:id="rId16"/>
    <p:sldId id="330" r:id="rId17"/>
    <p:sldId id="272" r:id="rId18"/>
    <p:sldId id="324" r:id="rId19"/>
    <p:sldId id="339" r:id="rId20"/>
    <p:sldId id="327" r:id="rId21"/>
    <p:sldId id="326" r:id="rId22"/>
    <p:sldId id="325" r:id="rId23"/>
    <p:sldId id="270" r:id="rId24"/>
    <p:sldId id="338" r:id="rId25"/>
    <p:sldId id="321" r:id="rId26"/>
    <p:sldId id="323" r:id="rId27"/>
    <p:sldId id="322" r:id="rId28"/>
    <p:sldId id="263" r:id="rId29"/>
    <p:sldId id="333" r:id="rId30"/>
    <p:sldId id="268" r:id="rId31"/>
    <p:sldId id="334" r:id="rId32"/>
    <p:sldId id="26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B0A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E01E1-0E6D-405B-B3B7-ED30693D2D40}" v="21" dt="2025-09-18T17:12:16.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 chaitanya" userId="5e2a1fdd8c2bc6d8" providerId="LiveId" clId="{EE86B0DE-2576-48CF-93E7-EEDEFCFAB1EC}"/>
    <pc:docChg chg="modSld">
      <pc:chgData name="pavan chaitanya" userId="5e2a1fdd8c2bc6d8" providerId="LiveId" clId="{EE86B0DE-2576-48CF-93E7-EEDEFCFAB1EC}" dt="2025-09-18T17:13:09.724" v="66" actId="255"/>
      <pc:docMkLst>
        <pc:docMk/>
      </pc:docMkLst>
      <pc:sldChg chg="modSp mod">
        <pc:chgData name="pavan chaitanya" userId="5e2a1fdd8c2bc6d8" providerId="LiveId" clId="{EE86B0DE-2576-48CF-93E7-EEDEFCFAB1EC}" dt="2025-09-18T17:10:37.573" v="37" actId="20577"/>
        <pc:sldMkLst>
          <pc:docMk/>
          <pc:sldMk cId="2741433027" sldId="315"/>
        </pc:sldMkLst>
        <pc:spChg chg="mod">
          <ac:chgData name="pavan chaitanya" userId="5e2a1fdd8c2bc6d8" providerId="LiveId" clId="{EE86B0DE-2576-48CF-93E7-EEDEFCFAB1EC}" dt="2025-09-18T17:10:37.573" v="37" actId="20577"/>
          <ac:spMkLst>
            <pc:docMk/>
            <pc:sldMk cId="2741433027" sldId="315"/>
            <ac:spMk id="8" creationId="{1D334B6B-6D32-4D0C-8684-B6060A88C930}"/>
          </ac:spMkLst>
        </pc:spChg>
      </pc:sldChg>
      <pc:sldChg chg="modSp mod">
        <pc:chgData name="pavan chaitanya" userId="5e2a1fdd8c2bc6d8" providerId="LiveId" clId="{EE86B0DE-2576-48CF-93E7-EEDEFCFAB1EC}" dt="2025-09-18T17:13:09.724" v="66" actId="255"/>
        <pc:sldMkLst>
          <pc:docMk/>
          <pc:sldMk cId="415526616" sldId="317"/>
        </pc:sldMkLst>
        <pc:spChg chg="mod">
          <ac:chgData name="pavan chaitanya" userId="5e2a1fdd8c2bc6d8" providerId="LiveId" clId="{EE86B0DE-2576-48CF-93E7-EEDEFCFAB1EC}" dt="2025-09-18T17:13:09.724" v="66" actId="255"/>
          <ac:spMkLst>
            <pc:docMk/>
            <pc:sldMk cId="415526616" sldId="317"/>
            <ac:spMk id="2" creationId="{CB804B39-229E-7C1C-9054-1A4FD9C868BD}"/>
          </ac:spMkLst>
        </pc:spChg>
      </pc:sldChg>
      <pc:sldChg chg="modSp mod">
        <pc:chgData name="pavan chaitanya" userId="5e2a1fdd8c2bc6d8" providerId="LiveId" clId="{EE86B0DE-2576-48CF-93E7-EEDEFCFAB1EC}" dt="2025-09-18T17:12:55.526" v="64" actId="2711"/>
        <pc:sldMkLst>
          <pc:docMk/>
          <pc:sldMk cId="174110883" sldId="319"/>
        </pc:sldMkLst>
        <pc:spChg chg="mod">
          <ac:chgData name="pavan chaitanya" userId="5e2a1fdd8c2bc6d8" providerId="LiveId" clId="{EE86B0DE-2576-48CF-93E7-EEDEFCFAB1EC}" dt="2025-09-18T17:12:55.526" v="64" actId="2711"/>
          <ac:spMkLst>
            <pc:docMk/>
            <pc:sldMk cId="174110883" sldId="319"/>
            <ac:spMk id="20" creationId="{DB00AEB1-9F10-D286-F239-F519D258342A}"/>
          </ac:spMkLst>
        </pc:spChg>
      </pc:sldChg>
      <pc:sldChg chg="modSp">
        <pc:chgData name="pavan chaitanya" userId="5e2a1fdd8c2bc6d8" providerId="LiveId" clId="{EE86B0DE-2576-48CF-93E7-EEDEFCFAB1EC}" dt="2025-09-18T17:09:45.184" v="19" actId="20577"/>
        <pc:sldMkLst>
          <pc:docMk/>
          <pc:sldMk cId="2090139476" sldId="320"/>
        </pc:sldMkLst>
        <pc:graphicFrameChg chg="mod">
          <ac:chgData name="pavan chaitanya" userId="5e2a1fdd8c2bc6d8" providerId="LiveId" clId="{EE86B0DE-2576-48CF-93E7-EEDEFCFAB1EC}" dt="2025-09-18T17:09:45.184" v="19" actId="20577"/>
          <ac:graphicFrameMkLst>
            <pc:docMk/>
            <pc:sldMk cId="2090139476" sldId="320"/>
            <ac:graphicFrameMk id="59" creationId="{BD6D9570-462B-818A-3F03-8B6B4AB75D22}"/>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96250-6C81-4C01-8F1B-4E9C9A6ADBC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0AC6E18-32F3-4B5A-AD2D-9E292701FC27}">
      <dgm:prSet custT="1"/>
      <dgm:spPr/>
      <dgm:t>
        <a:bodyPr/>
        <a:lstStyle/>
        <a:p>
          <a:pPr algn="just">
            <a:lnSpc>
              <a:spcPct val="100000"/>
            </a:lnSpc>
          </a:pPr>
          <a:r>
            <a:rPr lang="en-US" sz="1600" i="1" dirty="0">
              <a:latin typeface="Cambria" panose="02040503050406030204" pitchFamily="18" charset="0"/>
              <a:ea typeface="Cambria" panose="02040503050406030204" pitchFamily="18" charset="0"/>
            </a:rPr>
            <a:t>Detail-oriented Mechanical Engineer with experience in energy analysis, mechanical design, analysis, and system integration. Proficient in 3D CAD tools including SolidWorks, Siemens NX and Creo.</a:t>
          </a:r>
        </a:p>
      </dgm:t>
    </dgm:pt>
    <dgm:pt modelId="{C6E0036D-907C-4449-80C4-3BA99FE78E34}" type="parTrans" cxnId="{B82869BE-78BA-496D-BFAA-DF562EF41CDB}">
      <dgm:prSet/>
      <dgm:spPr/>
      <dgm:t>
        <a:bodyPr/>
        <a:lstStyle/>
        <a:p>
          <a:endParaRPr lang="en-US"/>
        </a:p>
      </dgm:t>
    </dgm:pt>
    <dgm:pt modelId="{9A13157C-8DCA-4D0E-87C6-ABBFF9ABCB09}" type="sibTrans" cxnId="{B82869BE-78BA-496D-BFAA-DF562EF41CDB}">
      <dgm:prSet/>
      <dgm:spPr/>
      <dgm:t>
        <a:bodyPr/>
        <a:lstStyle/>
        <a:p>
          <a:endParaRPr lang="en-US"/>
        </a:p>
      </dgm:t>
    </dgm:pt>
    <dgm:pt modelId="{C563550D-D710-4F75-87F2-4DB046425200}">
      <dgm:prSet custT="1"/>
      <dgm:spPr/>
      <dgm:t>
        <a:bodyPr/>
        <a:lstStyle/>
        <a:p>
          <a:pPr algn="just">
            <a:lnSpc>
              <a:spcPct val="100000"/>
            </a:lnSpc>
          </a:pPr>
          <a:r>
            <a:rPr lang="en-US" sz="1600" i="1" dirty="0">
              <a:latin typeface="Cambria" panose="02040503050406030204" pitchFamily="18" charset="0"/>
              <a:ea typeface="Cambria" panose="02040503050406030204" pitchFamily="18" charset="0"/>
            </a:rPr>
            <a:t>Experienced in product design, development and troubleshooting, with strong capabilities in FEA, thermal analysis, and tolerance analysis. I am skilled in thermal systems, fluid flow, and manufacturing processes with a proven ability to develop clear engineering documentation and collaborate effectively across cross-functional teams. </a:t>
          </a:r>
        </a:p>
      </dgm:t>
    </dgm:pt>
    <dgm:pt modelId="{B49F3955-D7D4-463D-BBEC-E30787CF1046}" type="parTrans" cxnId="{D2198F4D-6BD8-4B56-AEF4-8CC169968E3F}">
      <dgm:prSet/>
      <dgm:spPr/>
      <dgm:t>
        <a:bodyPr/>
        <a:lstStyle/>
        <a:p>
          <a:endParaRPr lang="en-US"/>
        </a:p>
      </dgm:t>
    </dgm:pt>
    <dgm:pt modelId="{0477A2EE-CD7A-4D2E-B4A2-4DA15C69D4E2}" type="sibTrans" cxnId="{D2198F4D-6BD8-4B56-AEF4-8CC169968E3F}">
      <dgm:prSet/>
      <dgm:spPr/>
      <dgm:t>
        <a:bodyPr/>
        <a:lstStyle/>
        <a:p>
          <a:endParaRPr lang="en-US"/>
        </a:p>
      </dgm:t>
    </dgm:pt>
    <dgm:pt modelId="{7AF715DD-7918-4F51-B4BF-05508E621984}">
      <dgm:prSet custT="1"/>
      <dgm:spPr/>
      <dgm:t>
        <a:bodyPr/>
        <a:lstStyle/>
        <a:p>
          <a:pPr algn="just">
            <a:lnSpc>
              <a:spcPct val="100000"/>
            </a:lnSpc>
          </a:pPr>
          <a:r>
            <a:rPr lang="en-US" sz="1600" i="1" dirty="0">
              <a:latin typeface="Cambria" panose="02040503050406030204" pitchFamily="18" charset="0"/>
              <a:ea typeface="Cambria" panose="02040503050406030204" pitchFamily="18" charset="0"/>
            </a:rPr>
            <a:t>I enjoy working at the intersection of creativity and technical precision. I thrive in collaborative environments, constantly driven by curiosity and the desire to build solutions that are both impactful and efficient. de.</a:t>
          </a:r>
        </a:p>
      </dgm:t>
    </dgm:pt>
    <dgm:pt modelId="{5FD2A1CF-2BA2-452F-8ABD-05A087B46CEB}" type="parTrans" cxnId="{2DAF73AE-A09D-46E7-9F5C-AE0BFD3D1774}">
      <dgm:prSet/>
      <dgm:spPr/>
      <dgm:t>
        <a:bodyPr/>
        <a:lstStyle/>
        <a:p>
          <a:endParaRPr lang="en-US"/>
        </a:p>
      </dgm:t>
    </dgm:pt>
    <dgm:pt modelId="{A78D4511-6E48-4C43-82DE-577147F42193}" type="sibTrans" cxnId="{2DAF73AE-A09D-46E7-9F5C-AE0BFD3D1774}">
      <dgm:prSet/>
      <dgm:spPr/>
      <dgm:t>
        <a:bodyPr/>
        <a:lstStyle/>
        <a:p>
          <a:endParaRPr lang="en-US"/>
        </a:p>
      </dgm:t>
    </dgm:pt>
    <dgm:pt modelId="{1A54E9A7-3656-4E61-982E-E4A3D5A780F8}" type="pres">
      <dgm:prSet presAssocID="{FEC96250-6C81-4C01-8F1B-4E9C9A6ADBC4}" presName="root" presStyleCnt="0">
        <dgm:presLayoutVars>
          <dgm:dir/>
          <dgm:resizeHandles val="exact"/>
        </dgm:presLayoutVars>
      </dgm:prSet>
      <dgm:spPr/>
    </dgm:pt>
    <dgm:pt modelId="{80474F38-C4F1-44F0-B77F-683457D34689}" type="pres">
      <dgm:prSet presAssocID="{C0AC6E18-32F3-4B5A-AD2D-9E292701FC27}" presName="compNode" presStyleCnt="0"/>
      <dgm:spPr/>
    </dgm:pt>
    <dgm:pt modelId="{5B34D4C2-D792-47CE-A957-582A5520E598}" type="pres">
      <dgm:prSet presAssocID="{C0AC6E18-32F3-4B5A-AD2D-9E292701FC27}" presName="bgRect" presStyleLbl="bgShp" presStyleIdx="0" presStyleCnt="3"/>
      <dgm:spPr>
        <a:solidFill>
          <a:schemeClr val="accent1">
            <a:lumMod val="40000"/>
            <a:lumOff val="60000"/>
          </a:schemeClr>
        </a:solidFill>
      </dgm:spPr>
    </dgm:pt>
    <dgm:pt modelId="{478130A3-8604-44ED-A4B4-69C901B0EA0A}" type="pres">
      <dgm:prSet presAssocID="{C0AC6E18-32F3-4B5A-AD2D-9E292701FC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lder"/>
        </a:ext>
      </dgm:extLst>
    </dgm:pt>
    <dgm:pt modelId="{9F086224-770C-4F78-BE09-B0EFE5CBB01B}" type="pres">
      <dgm:prSet presAssocID="{C0AC6E18-32F3-4B5A-AD2D-9E292701FC27}" presName="spaceRect" presStyleCnt="0"/>
      <dgm:spPr/>
    </dgm:pt>
    <dgm:pt modelId="{9F291B3F-7755-47A6-AD62-4417E9B85C1C}" type="pres">
      <dgm:prSet presAssocID="{C0AC6E18-32F3-4B5A-AD2D-9E292701FC27}" presName="parTx" presStyleLbl="revTx" presStyleIdx="0" presStyleCnt="3">
        <dgm:presLayoutVars>
          <dgm:chMax val="0"/>
          <dgm:chPref val="0"/>
        </dgm:presLayoutVars>
      </dgm:prSet>
      <dgm:spPr/>
    </dgm:pt>
    <dgm:pt modelId="{00414A50-D10A-4F57-B393-82C4FAE9E059}" type="pres">
      <dgm:prSet presAssocID="{9A13157C-8DCA-4D0E-87C6-ABBFF9ABCB09}" presName="sibTrans" presStyleCnt="0"/>
      <dgm:spPr/>
    </dgm:pt>
    <dgm:pt modelId="{EA497D15-E4BB-43F8-A973-7D14A5EDE4EA}" type="pres">
      <dgm:prSet presAssocID="{C563550D-D710-4F75-87F2-4DB046425200}" presName="compNode" presStyleCnt="0"/>
      <dgm:spPr/>
    </dgm:pt>
    <dgm:pt modelId="{C9B55269-BCED-41E1-BF4A-A37E756C257C}" type="pres">
      <dgm:prSet presAssocID="{C563550D-D710-4F75-87F2-4DB046425200}" presName="bgRect" presStyleLbl="bgShp" presStyleIdx="1" presStyleCnt="3"/>
      <dgm:spPr>
        <a:solidFill>
          <a:schemeClr val="accent2">
            <a:lumMod val="40000"/>
            <a:lumOff val="60000"/>
          </a:schemeClr>
        </a:solidFill>
      </dgm:spPr>
    </dgm:pt>
    <dgm:pt modelId="{FDD2E9C7-5851-4E79-80EA-1896E873DA4D}" type="pres">
      <dgm:prSet presAssocID="{C563550D-D710-4F75-87F2-4DB0464252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ian"/>
        </a:ext>
      </dgm:extLst>
    </dgm:pt>
    <dgm:pt modelId="{F5AB71D5-D762-4D40-9ECA-89D5C65D7D5E}" type="pres">
      <dgm:prSet presAssocID="{C563550D-D710-4F75-87F2-4DB046425200}" presName="spaceRect" presStyleCnt="0"/>
      <dgm:spPr/>
    </dgm:pt>
    <dgm:pt modelId="{F7E7435E-BA0A-4638-BC2B-10570B552D2D}" type="pres">
      <dgm:prSet presAssocID="{C563550D-D710-4F75-87F2-4DB046425200}" presName="parTx" presStyleLbl="revTx" presStyleIdx="1" presStyleCnt="3">
        <dgm:presLayoutVars>
          <dgm:chMax val="0"/>
          <dgm:chPref val="0"/>
        </dgm:presLayoutVars>
      </dgm:prSet>
      <dgm:spPr/>
    </dgm:pt>
    <dgm:pt modelId="{69110078-618F-409A-96D2-AF8832E4823C}" type="pres">
      <dgm:prSet presAssocID="{0477A2EE-CD7A-4D2E-B4A2-4DA15C69D4E2}" presName="sibTrans" presStyleCnt="0"/>
      <dgm:spPr/>
    </dgm:pt>
    <dgm:pt modelId="{0EE407AA-3037-4088-8351-C637BA532E3A}" type="pres">
      <dgm:prSet presAssocID="{7AF715DD-7918-4F51-B4BF-05508E621984}" presName="compNode" presStyleCnt="0"/>
      <dgm:spPr/>
    </dgm:pt>
    <dgm:pt modelId="{C55AD474-88B9-404B-91FF-05A75449E0D1}" type="pres">
      <dgm:prSet presAssocID="{7AF715DD-7918-4F51-B4BF-05508E621984}" presName="bgRect" presStyleLbl="bgShp" presStyleIdx="2" presStyleCnt="3"/>
      <dgm:spPr>
        <a:solidFill>
          <a:schemeClr val="accent4">
            <a:lumMod val="40000"/>
            <a:lumOff val="60000"/>
          </a:schemeClr>
        </a:solidFill>
      </dgm:spPr>
    </dgm:pt>
    <dgm:pt modelId="{5FC555B2-D464-49C5-9507-77E845905FFB}" type="pres">
      <dgm:prSet presAssocID="{7AF715DD-7918-4F51-B4BF-05508E6219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4DA3FCA2-1BEB-45B4-A02F-CECAB14DEC14}" type="pres">
      <dgm:prSet presAssocID="{7AF715DD-7918-4F51-B4BF-05508E621984}" presName="spaceRect" presStyleCnt="0"/>
      <dgm:spPr/>
    </dgm:pt>
    <dgm:pt modelId="{EE23AFAE-CD08-40B4-87BF-CFB2A905EC3C}" type="pres">
      <dgm:prSet presAssocID="{7AF715DD-7918-4F51-B4BF-05508E621984}" presName="parTx" presStyleLbl="revTx" presStyleIdx="2" presStyleCnt="3">
        <dgm:presLayoutVars>
          <dgm:chMax val="0"/>
          <dgm:chPref val="0"/>
        </dgm:presLayoutVars>
      </dgm:prSet>
      <dgm:spPr/>
    </dgm:pt>
  </dgm:ptLst>
  <dgm:cxnLst>
    <dgm:cxn modelId="{8EE3E10C-D6AC-4975-95FE-57A3CD03DC45}" type="presOf" srcId="{FEC96250-6C81-4C01-8F1B-4E9C9A6ADBC4}" destId="{1A54E9A7-3656-4E61-982E-E4A3D5A780F8}" srcOrd="0" destOrd="0" presId="urn:microsoft.com/office/officeart/2018/2/layout/IconVerticalSolidList"/>
    <dgm:cxn modelId="{FE11001E-CC0E-4F91-8011-9E89B27092B2}" type="presOf" srcId="{C0AC6E18-32F3-4B5A-AD2D-9E292701FC27}" destId="{9F291B3F-7755-47A6-AD62-4417E9B85C1C}" srcOrd="0" destOrd="0" presId="urn:microsoft.com/office/officeart/2018/2/layout/IconVerticalSolidList"/>
    <dgm:cxn modelId="{CF991E22-5B58-403D-917A-EF7AA3FFFAA0}" type="presOf" srcId="{C563550D-D710-4F75-87F2-4DB046425200}" destId="{F7E7435E-BA0A-4638-BC2B-10570B552D2D}" srcOrd="0" destOrd="0" presId="urn:microsoft.com/office/officeart/2018/2/layout/IconVerticalSolidList"/>
    <dgm:cxn modelId="{9DAD126A-8CEA-4064-A2D1-01CB56A46ADF}" type="presOf" srcId="{7AF715DD-7918-4F51-B4BF-05508E621984}" destId="{EE23AFAE-CD08-40B4-87BF-CFB2A905EC3C}" srcOrd="0" destOrd="0" presId="urn:microsoft.com/office/officeart/2018/2/layout/IconVerticalSolidList"/>
    <dgm:cxn modelId="{D2198F4D-6BD8-4B56-AEF4-8CC169968E3F}" srcId="{FEC96250-6C81-4C01-8F1B-4E9C9A6ADBC4}" destId="{C563550D-D710-4F75-87F2-4DB046425200}" srcOrd="1" destOrd="0" parTransId="{B49F3955-D7D4-463D-BBEC-E30787CF1046}" sibTransId="{0477A2EE-CD7A-4D2E-B4A2-4DA15C69D4E2}"/>
    <dgm:cxn modelId="{2DAF73AE-A09D-46E7-9F5C-AE0BFD3D1774}" srcId="{FEC96250-6C81-4C01-8F1B-4E9C9A6ADBC4}" destId="{7AF715DD-7918-4F51-B4BF-05508E621984}" srcOrd="2" destOrd="0" parTransId="{5FD2A1CF-2BA2-452F-8ABD-05A087B46CEB}" sibTransId="{A78D4511-6E48-4C43-82DE-577147F42193}"/>
    <dgm:cxn modelId="{B82869BE-78BA-496D-BFAA-DF562EF41CDB}" srcId="{FEC96250-6C81-4C01-8F1B-4E9C9A6ADBC4}" destId="{C0AC6E18-32F3-4B5A-AD2D-9E292701FC27}" srcOrd="0" destOrd="0" parTransId="{C6E0036D-907C-4449-80C4-3BA99FE78E34}" sibTransId="{9A13157C-8DCA-4D0E-87C6-ABBFF9ABCB09}"/>
    <dgm:cxn modelId="{1A8F9BC4-CF04-4409-88F3-00DA441C9DD7}" type="presParOf" srcId="{1A54E9A7-3656-4E61-982E-E4A3D5A780F8}" destId="{80474F38-C4F1-44F0-B77F-683457D34689}" srcOrd="0" destOrd="0" presId="urn:microsoft.com/office/officeart/2018/2/layout/IconVerticalSolidList"/>
    <dgm:cxn modelId="{7975DD98-A9FD-40C0-912D-7D39B74D1AFA}" type="presParOf" srcId="{80474F38-C4F1-44F0-B77F-683457D34689}" destId="{5B34D4C2-D792-47CE-A957-582A5520E598}" srcOrd="0" destOrd="0" presId="urn:microsoft.com/office/officeart/2018/2/layout/IconVerticalSolidList"/>
    <dgm:cxn modelId="{58356AF3-0F77-4762-B65F-FF62B3C1196C}" type="presParOf" srcId="{80474F38-C4F1-44F0-B77F-683457D34689}" destId="{478130A3-8604-44ED-A4B4-69C901B0EA0A}" srcOrd="1" destOrd="0" presId="urn:microsoft.com/office/officeart/2018/2/layout/IconVerticalSolidList"/>
    <dgm:cxn modelId="{5C9796C9-1CF0-4E81-9414-B856825274D9}" type="presParOf" srcId="{80474F38-C4F1-44F0-B77F-683457D34689}" destId="{9F086224-770C-4F78-BE09-B0EFE5CBB01B}" srcOrd="2" destOrd="0" presId="urn:microsoft.com/office/officeart/2018/2/layout/IconVerticalSolidList"/>
    <dgm:cxn modelId="{6E1746D5-8DA4-436B-A7DD-A1B655A76623}" type="presParOf" srcId="{80474F38-C4F1-44F0-B77F-683457D34689}" destId="{9F291B3F-7755-47A6-AD62-4417E9B85C1C}" srcOrd="3" destOrd="0" presId="urn:microsoft.com/office/officeart/2018/2/layout/IconVerticalSolidList"/>
    <dgm:cxn modelId="{5D28DC79-E6FB-4072-BF6D-97C6ED895D89}" type="presParOf" srcId="{1A54E9A7-3656-4E61-982E-E4A3D5A780F8}" destId="{00414A50-D10A-4F57-B393-82C4FAE9E059}" srcOrd="1" destOrd="0" presId="urn:microsoft.com/office/officeart/2018/2/layout/IconVerticalSolidList"/>
    <dgm:cxn modelId="{3389D523-F46F-4B2A-A880-7294018FFBEA}" type="presParOf" srcId="{1A54E9A7-3656-4E61-982E-E4A3D5A780F8}" destId="{EA497D15-E4BB-43F8-A973-7D14A5EDE4EA}" srcOrd="2" destOrd="0" presId="urn:microsoft.com/office/officeart/2018/2/layout/IconVerticalSolidList"/>
    <dgm:cxn modelId="{A6CEF634-FBF9-49CC-8DEE-4F7163480D3E}" type="presParOf" srcId="{EA497D15-E4BB-43F8-A973-7D14A5EDE4EA}" destId="{C9B55269-BCED-41E1-BF4A-A37E756C257C}" srcOrd="0" destOrd="0" presId="urn:microsoft.com/office/officeart/2018/2/layout/IconVerticalSolidList"/>
    <dgm:cxn modelId="{573690AF-3F90-4D78-B2CD-3043191109AC}" type="presParOf" srcId="{EA497D15-E4BB-43F8-A973-7D14A5EDE4EA}" destId="{FDD2E9C7-5851-4E79-80EA-1896E873DA4D}" srcOrd="1" destOrd="0" presId="urn:microsoft.com/office/officeart/2018/2/layout/IconVerticalSolidList"/>
    <dgm:cxn modelId="{6DA0F31A-7946-455C-B727-21812E2952AD}" type="presParOf" srcId="{EA497D15-E4BB-43F8-A973-7D14A5EDE4EA}" destId="{F5AB71D5-D762-4D40-9ECA-89D5C65D7D5E}" srcOrd="2" destOrd="0" presId="urn:microsoft.com/office/officeart/2018/2/layout/IconVerticalSolidList"/>
    <dgm:cxn modelId="{87E1CBC7-8056-4522-9E35-29A8988B1C45}" type="presParOf" srcId="{EA497D15-E4BB-43F8-A973-7D14A5EDE4EA}" destId="{F7E7435E-BA0A-4638-BC2B-10570B552D2D}" srcOrd="3" destOrd="0" presId="urn:microsoft.com/office/officeart/2018/2/layout/IconVerticalSolidList"/>
    <dgm:cxn modelId="{1FA172CA-B258-4B85-8F83-FA92D93B7478}" type="presParOf" srcId="{1A54E9A7-3656-4E61-982E-E4A3D5A780F8}" destId="{69110078-618F-409A-96D2-AF8832E4823C}" srcOrd="3" destOrd="0" presId="urn:microsoft.com/office/officeart/2018/2/layout/IconVerticalSolidList"/>
    <dgm:cxn modelId="{A51CDB21-1073-44DE-94A5-91AA05212CB1}" type="presParOf" srcId="{1A54E9A7-3656-4E61-982E-E4A3D5A780F8}" destId="{0EE407AA-3037-4088-8351-C637BA532E3A}" srcOrd="4" destOrd="0" presId="urn:microsoft.com/office/officeart/2018/2/layout/IconVerticalSolidList"/>
    <dgm:cxn modelId="{F3ED4E36-AE95-4A3E-9DEB-E0E164DE7BFD}" type="presParOf" srcId="{0EE407AA-3037-4088-8351-C637BA532E3A}" destId="{C55AD474-88B9-404B-91FF-05A75449E0D1}" srcOrd="0" destOrd="0" presId="urn:microsoft.com/office/officeart/2018/2/layout/IconVerticalSolidList"/>
    <dgm:cxn modelId="{B7149E13-9245-4731-AF69-24C4547178CC}" type="presParOf" srcId="{0EE407AA-3037-4088-8351-C637BA532E3A}" destId="{5FC555B2-D464-49C5-9507-77E845905FFB}" srcOrd="1" destOrd="0" presId="urn:microsoft.com/office/officeart/2018/2/layout/IconVerticalSolidList"/>
    <dgm:cxn modelId="{8E5111E7-97BC-45FC-BCD7-41B9F0399AE0}" type="presParOf" srcId="{0EE407AA-3037-4088-8351-C637BA532E3A}" destId="{4DA3FCA2-1BEB-45B4-A02F-CECAB14DEC14}" srcOrd="2" destOrd="0" presId="urn:microsoft.com/office/officeart/2018/2/layout/IconVerticalSolidList"/>
    <dgm:cxn modelId="{5FB71061-C363-422F-94F5-1683AFDE0614}" type="presParOf" srcId="{0EE407AA-3037-4088-8351-C637BA532E3A}" destId="{EE23AFAE-CD08-40B4-87BF-CFB2A905EC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954869-A516-4FAE-A6CD-4795097165C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6E5F488-4740-4389-9494-BDA5A86CE556}">
      <dgm:prSet custT="1"/>
      <dgm:spPr/>
      <dgm:t>
        <a:bodyPr/>
        <a:lstStyle/>
        <a:p>
          <a:r>
            <a:rPr lang="en-US" sz="2000" dirty="0">
              <a:latin typeface="Cambria" panose="02040503050406030204" pitchFamily="18" charset="0"/>
              <a:ea typeface="Cambria" panose="02040503050406030204" pitchFamily="18" charset="0"/>
            </a:rPr>
            <a:t>Received Scholarship from Student Success Fund for all semesters during my master’s.</a:t>
          </a:r>
        </a:p>
      </dgm:t>
    </dgm:pt>
    <dgm:pt modelId="{E4CBBDA8-C72F-4719-83FF-FEAF7D3D8030}" type="parTrans" cxnId="{97252131-C875-411A-9175-E0FF0E2F9004}">
      <dgm:prSet/>
      <dgm:spPr/>
      <dgm:t>
        <a:bodyPr/>
        <a:lstStyle/>
        <a:p>
          <a:endParaRPr lang="en-US"/>
        </a:p>
      </dgm:t>
    </dgm:pt>
    <dgm:pt modelId="{7AAC6C79-4716-41B4-A4B7-F970AF4F5DC6}" type="sibTrans" cxnId="{97252131-C875-411A-9175-E0FF0E2F9004}">
      <dgm:prSet/>
      <dgm:spPr/>
      <dgm:t>
        <a:bodyPr/>
        <a:lstStyle/>
        <a:p>
          <a:endParaRPr lang="en-US"/>
        </a:p>
      </dgm:t>
    </dgm:pt>
    <dgm:pt modelId="{0137C6CD-B6DE-494D-B2B3-FED2CBD86092}">
      <dgm:prSet custT="1"/>
      <dgm:spPr/>
      <dgm:t>
        <a:bodyPr/>
        <a:lstStyle/>
        <a:p>
          <a:r>
            <a:rPr lang="en-US" sz="2000" dirty="0">
              <a:latin typeface="Cambria" panose="02040503050406030204" pitchFamily="18" charset="0"/>
              <a:ea typeface="Cambria" panose="02040503050406030204" pitchFamily="18" charset="0"/>
            </a:rPr>
            <a:t>Secured 1</a:t>
          </a:r>
          <a:r>
            <a:rPr lang="en-US" sz="2000" baseline="30000" dirty="0">
              <a:latin typeface="Cambria" panose="02040503050406030204" pitchFamily="18" charset="0"/>
              <a:ea typeface="Cambria" panose="02040503050406030204" pitchFamily="18" charset="0"/>
            </a:rPr>
            <a:t>st</a:t>
          </a:r>
          <a:r>
            <a:rPr lang="en-US" sz="2000" dirty="0">
              <a:latin typeface="Cambria" panose="02040503050406030204" pitchFamily="18" charset="0"/>
              <a:ea typeface="Cambria" panose="02040503050406030204" pitchFamily="18" charset="0"/>
            </a:rPr>
            <a:t> at state level in SAE Tier 2 event in Mechatronics (2020). </a:t>
          </a:r>
        </a:p>
      </dgm:t>
    </dgm:pt>
    <dgm:pt modelId="{203CCFA8-3703-4698-A57F-674697DFE33A}" type="parTrans" cxnId="{207B1A6A-584E-4A2D-B499-10CCFE11FD7F}">
      <dgm:prSet/>
      <dgm:spPr/>
      <dgm:t>
        <a:bodyPr/>
        <a:lstStyle/>
        <a:p>
          <a:endParaRPr lang="en-US"/>
        </a:p>
      </dgm:t>
    </dgm:pt>
    <dgm:pt modelId="{37AD143E-42C6-43D1-A4C0-6504812BF5B3}" type="sibTrans" cxnId="{207B1A6A-584E-4A2D-B499-10CCFE11FD7F}">
      <dgm:prSet/>
      <dgm:spPr/>
      <dgm:t>
        <a:bodyPr/>
        <a:lstStyle/>
        <a:p>
          <a:endParaRPr lang="en-US"/>
        </a:p>
      </dgm:t>
    </dgm:pt>
    <dgm:pt modelId="{EA90BB79-DA0D-48DD-94E3-AC8458366EF5}">
      <dgm:prSet custT="1"/>
      <dgm:spPr/>
      <dgm:t>
        <a:bodyPr/>
        <a:lstStyle/>
        <a:p>
          <a:r>
            <a:rPr lang="en-US" sz="2000" dirty="0">
              <a:latin typeface="Cambria" panose="02040503050406030204" pitchFamily="18" charset="0"/>
              <a:ea typeface="Cambria" panose="02040503050406030204" pitchFamily="18" charset="0"/>
            </a:rPr>
            <a:t>Commonwealth of Virginia Engineering and Science (COVES) Fellowship Awardee.</a:t>
          </a:r>
        </a:p>
      </dgm:t>
    </dgm:pt>
    <dgm:pt modelId="{4C1B3B51-DFB7-4736-B0F3-F9D855BA8BC1}" type="parTrans" cxnId="{768B157C-8640-4F44-A199-FAF9E41C83BE}">
      <dgm:prSet/>
      <dgm:spPr/>
      <dgm:t>
        <a:bodyPr/>
        <a:lstStyle/>
        <a:p>
          <a:endParaRPr lang="en-US"/>
        </a:p>
      </dgm:t>
    </dgm:pt>
    <dgm:pt modelId="{63152E35-1A86-41D5-94AD-A6F28698756F}" type="sibTrans" cxnId="{768B157C-8640-4F44-A199-FAF9E41C83BE}">
      <dgm:prSet/>
      <dgm:spPr/>
      <dgm:t>
        <a:bodyPr/>
        <a:lstStyle/>
        <a:p>
          <a:endParaRPr lang="en-US"/>
        </a:p>
      </dgm:t>
    </dgm:pt>
    <dgm:pt modelId="{69D37770-E318-40BE-A024-63A6A8A4B6CA}">
      <dgm:prSet custT="1"/>
      <dgm:spPr/>
      <dgm:t>
        <a:bodyPr/>
        <a:lstStyle/>
        <a:p>
          <a:r>
            <a:rPr lang="en-US" sz="2000" dirty="0">
              <a:latin typeface="Cambria" panose="02040503050406030204" pitchFamily="18" charset="0"/>
              <a:ea typeface="Cambria" panose="02040503050406030204" pitchFamily="18" charset="0"/>
            </a:rPr>
            <a:t>Secured 1</a:t>
          </a:r>
          <a:r>
            <a:rPr lang="en-US" sz="2000" baseline="30000" dirty="0">
              <a:latin typeface="Cambria" panose="02040503050406030204" pitchFamily="18" charset="0"/>
              <a:ea typeface="Cambria" panose="02040503050406030204" pitchFamily="18" charset="0"/>
            </a:rPr>
            <a:t>st</a:t>
          </a:r>
          <a:r>
            <a:rPr lang="en-US" sz="2000" dirty="0">
              <a:latin typeface="Cambria" panose="02040503050406030204" pitchFamily="18" charset="0"/>
              <a:ea typeface="Cambria" panose="02040503050406030204" pitchFamily="18" charset="0"/>
            </a:rPr>
            <a:t> in (2020), 3rd in (2018) at state level in Mobile Robotics of SAE Tier 2 events.</a:t>
          </a:r>
        </a:p>
      </dgm:t>
    </dgm:pt>
    <dgm:pt modelId="{C50D63A6-D73F-4443-B25E-3E138999DA64}" type="parTrans" cxnId="{55B68D4F-F4D2-4766-B04F-889791C642F9}">
      <dgm:prSet/>
      <dgm:spPr/>
      <dgm:t>
        <a:bodyPr/>
        <a:lstStyle/>
        <a:p>
          <a:endParaRPr lang="en-US"/>
        </a:p>
      </dgm:t>
    </dgm:pt>
    <dgm:pt modelId="{AAC48CDA-2195-4E0E-8798-367CE9E00DC7}" type="sibTrans" cxnId="{55B68D4F-F4D2-4766-B04F-889791C642F9}">
      <dgm:prSet/>
      <dgm:spPr/>
      <dgm:t>
        <a:bodyPr/>
        <a:lstStyle/>
        <a:p>
          <a:endParaRPr lang="en-US"/>
        </a:p>
      </dgm:t>
    </dgm:pt>
    <dgm:pt modelId="{65DDE6D7-DBA4-4F5D-BF9E-55E065066552}" type="pres">
      <dgm:prSet presAssocID="{BF954869-A516-4FAE-A6CD-4795097165C5}" presName="linear" presStyleCnt="0">
        <dgm:presLayoutVars>
          <dgm:animLvl val="lvl"/>
          <dgm:resizeHandles val="exact"/>
        </dgm:presLayoutVars>
      </dgm:prSet>
      <dgm:spPr/>
    </dgm:pt>
    <dgm:pt modelId="{37E219E4-9C08-432D-BAB2-AF0E36FAE7F2}" type="pres">
      <dgm:prSet presAssocID="{76E5F488-4740-4389-9494-BDA5A86CE556}" presName="parentText" presStyleLbl="node1" presStyleIdx="0" presStyleCnt="4" custLinFactNeighborX="319" custLinFactNeighborY="-21061">
        <dgm:presLayoutVars>
          <dgm:chMax val="0"/>
          <dgm:bulletEnabled val="1"/>
        </dgm:presLayoutVars>
      </dgm:prSet>
      <dgm:spPr/>
    </dgm:pt>
    <dgm:pt modelId="{CC25B8E2-A1E2-4B83-9B6C-DF742101268D}" type="pres">
      <dgm:prSet presAssocID="{7AAC6C79-4716-41B4-A4B7-F970AF4F5DC6}" presName="spacer" presStyleCnt="0"/>
      <dgm:spPr/>
    </dgm:pt>
    <dgm:pt modelId="{B0C57357-50A1-41B7-A55A-234E6AF6969B}" type="pres">
      <dgm:prSet presAssocID="{0137C6CD-B6DE-494D-B2B3-FED2CBD86092}" presName="parentText" presStyleLbl="node1" presStyleIdx="1" presStyleCnt="4" custLinFactY="85149" custLinFactNeighborY="100000">
        <dgm:presLayoutVars>
          <dgm:chMax val="0"/>
          <dgm:bulletEnabled val="1"/>
        </dgm:presLayoutVars>
      </dgm:prSet>
      <dgm:spPr/>
    </dgm:pt>
    <dgm:pt modelId="{84CA9E20-2C2C-4756-B783-489B13749650}" type="pres">
      <dgm:prSet presAssocID="{37AD143E-42C6-43D1-A4C0-6504812BF5B3}" presName="spacer" presStyleCnt="0"/>
      <dgm:spPr/>
    </dgm:pt>
    <dgm:pt modelId="{318A3948-FCF4-4870-A13E-C469CB28F590}" type="pres">
      <dgm:prSet presAssocID="{EA90BB79-DA0D-48DD-94E3-AC8458366EF5}" presName="parentText" presStyleLbl="node1" presStyleIdx="2" presStyleCnt="4" custLinFactY="-100000" custLinFactNeighborY="-152469">
        <dgm:presLayoutVars>
          <dgm:chMax val="0"/>
          <dgm:bulletEnabled val="1"/>
        </dgm:presLayoutVars>
      </dgm:prSet>
      <dgm:spPr/>
    </dgm:pt>
    <dgm:pt modelId="{D3F982F2-46EB-43AD-A27C-4CCC454F0094}" type="pres">
      <dgm:prSet presAssocID="{63152E35-1A86-41D5-94AD-A6F28698756F}" presName="spacer" presStyleCnt="0"/>
      <dgm:spPr/>
    </dgm:pt>
    <dgm:pt modelId="{C682FCF2-633A-4FE7-A74B-854C3CCF7C38}" type="pres">
      <dgm:prSet presAssocID="{69D37770-E318-40BE-A024-63A6A8A4B6CA}" presName="parentText" presStyleLbl="node1" presStyleIdx="3" presStyleCnt="4" custLinFactY="-7617" custLinFactNeighborX="159" custLinFactNeighborY="-100000">
        <dgm:presLayoutVars>
          <dgm:chMax val="0"/>
          <dgm:bulletEnabled val="1"/>
        </dgm:presLayoutVars>
      </dgm:prSet>
      <dgm:spPr/>
    </dgm:pt>
  </dgm:ptLst>
  <dgm:cxnLst>
    <dgm:cxn modelId="{9E94662C-477C-40AE-A54A-DE6C811B733F}" type="presOf" srcId="{0137C6CD-B6DE-494D-B2B3-FED2CBD86092}" destId="{B0C57357-50A1-41B7-A55A-234E6AF6969B}" srcOrd="0" destOrd="0" presId="urn:microsoft.com/office/officeart/2005/8/layout/vList2"/>
    <dgm:cxn modelId="{97252131-C875-411A-9175-E0FF0E2F9004}" srcId="{BF954869-A516-4FAE-A6CD-4795097165C5}" destId="{76E5F488-4740-4389-9494-BDA5A86CE556}" srcOrd="0" destOrd="0" parTransId="{E4CBBDA8-C72F-4719-83FF-FEAF7D3D8030}" sibTransId="{7AAC6C79-4716-41B4-A4B7-F970AF4F5DC6}"/>
    <dgm:cxn modelId="{DD78833F-8013-4561-AE97-962461524A7C}" type="presOf" srcId="{BF954869-A516-4FAE-A6CD-4795097165C5}" destId="{65DDE6D7-DBA4-4F5D-BF9E-55E065066552}" srcOrd="0" destOrd="0" presId="urn:microsoft.com/office/officeart/2005/8/layout/vList2"/>
    <dgm:cxn modelId="{207B1A6A-584E-4A2D-B499-10CCFE11FD7F}" srcId="{BF954869-A516-4FAE-A6CD-4795097165C5}" destId="{0137C6CD-B6DE-494D-B2B3-FED2CBD86092}" srcOrd="1" destOrd="0" parTransId="{203CCFA8-3703-4698-A57F-674697DFE33A}" sibTransId="{37AD143E-42C6-43D1-A4C0-6504812BF5B3}"/>
    <dgm:cxn modelId="{55B68D4F-F4D2-4766-B04F-889791C642F9}" srcId="{BF954869-A516-4FAE-A6CD-4795097165C5}" destId="{69D37770-E318-40BE-A024-63A6A8A4B6CA}" srcOrd="3" destOrd="0" parTransId="{C50D63A6-D73F-4443-B25E-3E138999DA64}" sibTransId="{AAC48CDA-2195-4E0E-8798-367CE9E00DC7}"/>
    <dgm:cxn modelId="{731FFD6F-EFF2-4251-A84C-C48374205025}" type="presOf" srcId="{EA90BB79-DA0D-48DD-94E3-AC8458366EF5}" destId="{318A3948-FCF4-4870-A13E-C469CB28F590}" srcOrd="0" destOrd="0" presId="urn:microsoft.com/office/officeart/2005/8/layout/vList2"/>
    <dgm:cxn modelId="{768B157C-8640-4F44-A199-FAF9E41C83BE}" srcId="{BF954869-A516-4FAE-A6CD-4795097165C5}" destId="{EA90BB79-DA0D-48DD-94E3-AC8458366EF5}" srcOrd="2" destOrd="0" parTransId="{4C1B3B51-DFB7-4736-B0F3-F9D855BA8BC1}" sibTransId="{63152E35-1A86-41D5-94AD-A6F28698756F}"/>
    <dgm:cxn modelId="{BF86E8A1-BA71-495F-944E-B10D79A238F5}" type="presOf" srcId="{69D37770-E318-40BE-A024-63A6A8A4B6CA}" destId="{C682FCF2-633A-4FE7-A74B-854C3CCF7C38}" srcOrd="0" destOrd="0" presId="urn:microsoft.com/office/officeart/2005/8/layout/vList2"/>
    <dgm:cxn modelId="{70293AA2-96C1-48DE-A064-69513D432806}" type="presOf" srcId="{76E5F488-4740-4389-9494-BDA5A86CE556}" destId="{37E219E4-9C08-432D-BAB2-AF0E36FAE7F2}" srcOrd="0" destOrd="0" presId="urn:microsoft.com/office/officeart/2005/8/layout/vList2"/>
    <dgm:cxn modelId="{EC7975C0-30B7-400D-A38D-154EF906E334}" type="presParOf" srcId="{65DDE6D7-DBA4-4F5D-BF9E-55E065066552}" destId="{37E219E4-9C08-432D-BAB2-AF0E36FAE7F2}" srcOrd="0" destOrd="0" presId="urn:microsoft.com/office/officeart/2005/8/layout/vList2"/>
    <dgm:cxn modelId="{80024A49-E675-4CAA-A5D4-484EB02CC0EB}" type="presParOf" srcId="{65DDE6D7-DBA4-4F5D-BF9E-55E065066552}" destId="{CC25B8E2-A1E2-4B83-9B6C-DF742101268D}" srcOrd="1" destOrd="0" presId="urn:microsoft.com/office/officeart/2005/8/layout/vList2"/>
    <dgm:cxn modelId="{12D35796-BEF5-4486-8CA8-2E9E63F1A0A4}" type="presParOf" srcId="{65DDE6D7-DBA4-4F5D-BF9E-55E065066552}" destId="{B0C57357-50A1-41B7-A55A-234E6AF6969B}" srcOrd="2" destOrd="0" presId="urn:microsoft.com/office/officeart/2005/8/layout/vList2"/>
    <dgm:cxn modelId="{305468FF-2ABD-4536-809B-E674CBFC7CEE}" type="presParOf" srcId="{65DDE6D7-DBA4-4F5D-BF9E-55E065066552}" destId="{84CA9E20-2C2C-4756-B783-489B13749650}" srcOrd="3" destOrd="0" presId="urn:microsoft.com/office/officeart/2005/8/layout/vList2"/>
    <dgm:cxn modelId="{D0189CFD-2C81-4462-8A7F-AF9FD1F1B5AD}" type="presParOf" srcId="{65DDE6D7-DBA4-4F5D-BF9E-55E065066552}" destId="{318A3948-FCF4-4870-A13E-C469CB28F590}" srcOrd="4" destOrd="0" presId="urn:microsoft.com/office/officeart/2005/8/layout/vList2"/>
    <dgm:cxn modelId="{3E390844-B0DD-4355-99DB-29D441FFB58B}" type="presParOf" srcId="{65DDE6D7-DBA4-4F5D-BF9E-55E065066552}" destId="{D3F982F2-46EB-43AD-A27C-4CCC454F0094}" srcOrd="5" destOrd="0" presId="urn:microsoft.com/office/officeart/2005/8/layout/vList2"/>
    <dgm:cxn modelId="{3320500B-31C2-44E5-8A61-E3448CA586CF}" type="presParOf" srcId="{65DDE6D7-DBA4-4F5D-BF9E-55E065066552}" destId="{C682FCF2-633A-4FE7-A74B-854C3CCF7C3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4D4C2-D792-47CE-A957-582A5520E598}">
      <dsp:nvSpPr>
        <dsp:cNvPr id="0" name=""/>
        <dsp:cNvSpPr/>
      </dsp:nvSpPr>
      <dsp:spPr>
        <a:xfrm>
          <a:off x="0" y="2484"/>
          <a:ext cx="9849751" cy="1093418"/>
        </a:xfrm>
        <a:prstGeom prst="roundRect">
          <a:avLst>
            <a:gd name="adj" fmla="val 10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478130A3-8604-44ED-A4B4-69C901B0EA0A}">
      <dsp:nvSpPr>
        <dsp:cNvPr id="0" name=""/>
        <dsp:cNvSpPr/>
      </dsp:nvSpPr>
      <dsp:spPr>
        <a:xfrm>
          <a:off x="330759" y="248503"/>
          <a:ext cx="601968" cy="6013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291B3F-7755-47A6-AD62-4417E9B85C1C}">
      <dsp:nvSpPr>
        <dsp:cNvPr id="0" name=""/>
        <dsp:cNvSpPr/>
      </dsp:nvSpPr>
      <dsp:spPr>
        <a:xfrm>
          <a:off x="1263486" y="2484"/>
          <a:ext cx="8547995" cy="116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53" tIns="122953" rIns="122953" bIns="122953" numCol="1" spcCol="1270" anchor="ctr" anchorCtr="0">
          <a:noAutofit/>
        </a:bodyPr>
        <a:lstStyle/>
        <a:p>
          <a:pPr marL="0" lvl="0" indent="0" algn="just" defTabSz="711200">
            <a:lnSpc>
              <a:spcPct val="100000"/>
            </a:lnSpc>
            <a:spcBef>
              <a:spcPct val="0"/>
            </a:spcBef>
            <a:spcAft>
              <a:spcPct val="35000"/>
            </a:spcAft>
            <a:buNone/>
          </a:pPr>
          <a:r>
            <a:rPr lang="en-US" sz="1600" i="1" kern="1200" dirty="0">
              <a:latin typeface="Cambria" panose="02040503050406030204" pitchFamily="18" charset="0"/>
              <a:ea typeface="Cambria" panose="02040503050406030204" pitchFamily="18" charset="0"/>
            </a:rPr>
            <a:t>Detail-oriented Mechanical Engineer with experience in energy analysis, mechanical design, analysis, and system integration. Proficient in 3D CAD tools including SolidWorks, Siemens NX and Creo.</a:t>
          </a:r>
        </a:p>
      </dsp:txBody>
      <dsp:txXfrm>
        <a:off x="1263486" y="2484"/>
        <a:ext cx="8547995" cy="1161757"/>
      </dsp:txXfrm>
    </dsp:sp>
    <dsp:sp modelId="{C9B55269-BCED-41E1-BF4A-A37E756C257C}">
      <dsp:nvSpPr>
        <dsp:cNvPr id="0" name=""/>
        <dsp:cNvSpPr/>
      </dsp:nvSpPr>
      <dsp:spPr>
        <a:xfrm>
          <a:off x="0" y="1454680"/>
          <a:ext cx="9849751" cy="1093418"/>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DD2E9C7-5851-4E79-80EA-1896E873DA4D}">
      <dsp:nvSpPr>
        <dsp:cNvPr id="0" name=""/>
        <dsp:cNvSpPr/>
      </dsp:nvSpPr>
      <dsp:spPr>
        <a:xfrm>
          <a:off x="330759" y="1700700"/>
          <a:ext cx="601968" cy="6013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7435E-BA0A-4638-BC2B-10570B552D2D}">
      <dsp:nvSpPr>
        <dsp:cNvPr id="0" name=""/>
        <dsp:cNvSpPr/>
      </dsp:nvSpPr>
      <dsp:spPr>
        <a:xfrm>
          <a:off x="1263486" y="1454680"/>
          <a:ext cx="8547995" cy="116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53" tIns="122953" rIns="122953" bIns="122953" numCol="1" spcCol="1270" anchor="ctr" anchorCtr="0">
          <a:noAutofit/>
        </a:bodyPr>
        <a:lstStyle/>
        <a:p>
          <a:pPr marL="0" lvl="0" indent="0" algn="just" defTabSz="711200">
            <a:lnSpc>
              <a:spcPct val="100000"/>
            </a:lnSpc>
            <a:spcBef>
              <a:spcPct val="0"/>
            </a:spcBef>
            <a:spcAft>
              <a:spcPct val="35000"/>
            </a:spcAft>
            <a:buNone/>
          </a:pPr>
          <a:r>
            <a:rPr lang="en-US" sz="1600" i="1" kern="1200" dirty="0">
              <a:latin typeface="Cambria" panose="02040503050406030204" pitchFamily="18" charset="0"/>
              <a:ea typeface="Cambria" panose="02040503050406030204" pitchFamily="18" charset="0"/>
            </a:rPr>
            <a:t>Experienced in product design, development and troubleshooting, with strong capabilities in FEA, thermal analysis, and tolerance analysis. I am skilled in thermal systems, fluid flow, and manufacturing processes with a proven ability to develop clear engineering documentation and collaborate effectively across cross-functional teams. </a:t>
          </a:r>
        </a:p>
      </dsp:txBody>
      <dsp:txXfrm>
        <a:off x="1263486" y="1454680"/>
        <a:ext cx="8547995" cy="1161757"/>
      </dsp:txXfrm>
    </dsp:sp>
    <dsp:sp modelId="{C55AD474-88B9-404B-91FF-05A75449E0D1}">
      <dsp:nvSpPr>
        <dsp:cNvPr id="0" name=""/>
        <dsp:cNvSpPr/>
      </dsp:nvSpPr>
      <dsp:spPr>
        <a:xfrm>
          <a:off x="0" y="2906877"/>
          <a:ext cx="9849751" cy="1093418"/>
        </a:xfrm>
        <a:prstGeom prst="roundRect">
          <a:avLst>
            <a:gd name="adj" fmla="val 1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dsp:style>
    </dsp:sp>
    <dsp:sp modelId="{5FC555B2-D464-49C5-9507-77E845905FFB}">
      <dsp:nvSpPr>
        <dsp:cNvPr id="0" name=""/>
        <dsp:cNvSpPr/>
      </dsp:nvSpPr>
      <dsp:spPr>
        <a:xfrm>
          <a:off x="330759" y="3152896"/>
          <a:ext cx="601968" cy="6013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23AFAE-CD08-40B4-87BF-CFB2A905EC3C}">
      <dsp:nvSpPr>
        <dsp:cNvPr id="0" name=""/>
        <dsp:cNvSpPr/>
      </dsp:nvSpPr>
      <dsp:spPr>
        <a:xfrm>
          <a:off x="1263486" y="2906877"/>
          <a:ext cx="8547995" cy="116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53" tIns="122953" rIns="122953" bIns="122953" numCol="1" spcCol="1270" anchor="ctr" anchorCtr="0">
          <a:noAutofit/>
        </a:bodyPr>
        <a:lstStyle/>
        <a:p>
          <a:pPr marL="0" lvl="0" indent="0" algn="just" defTabSz="711200">
            <a:lnSpc>
              <a:spcPct val="100000"/>
            </a:lnSpc>
            <a:spcBef>
              <a:spcPct val="0"/>
            </a:spcBef>
            <a:spcAft>
              <a:spcPct val="35000"/>
            </a:spcAft>
            <a:buNone/>
          </a:pPr>
          <a:r>
            <a:rPr lang="en-US" sz="1600" i="1" kern="1200" dirty="0">
              <a:latin typeface="Cambria" panose="02040503050406030204" pitchFamily="18" charset="0"/>
              <a:ea typeface="Cambria" panose="02040503050406030204" pitchFamily="18" charset="0"/>
            </a:rPr>
            <a:t>I enjoy working at the intersection of creativity and technical precision. I thrive in collaborative environments, constantly driven by curiosity and the desire to build solutions that are both impactful and efficient. de.</a:t>
          </a:r>
        </a:p>
      </dsp:txBody>
      <dsp:txXfrm>
        <a:off x="1263486" y="2906877"/>
        <a:ext cx="8547995" cy="1161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219E4-9C08-432D-BAB2-AF0E36FAE7F2}">
      <dsp:nvSpPr>
        <dsp:cNvPr id="0" name=""/>
        <dsp:cNvSpPr/>
      </dsp:nvSpPr>
      <dsp:spPr>
        <a:xfrm>
          <a:off x="0" y="0"/>
          <a:ext cx="6241447" cy="9172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Received Scholarship from Student Success Fund for all semesters during my master’s.</a:t>
          </a:r>
        </a:p>
      </dsp:txBody>
      <dsp:txXfrm>
        <a:off x="44778" y="44778"/>
        <a:ext cx="6151891" cy="827724"/>
      </dsp:txXfrm>
    </dsp:sp>
    <dsp:sp modelId="{B0C57357-50A1-41B7-A55A-234E6AF6969B}">
      <dsp:nvSpPr>
        <dsp:cNvPr id="0" name=""/>
        <dsp:cNvSpPr/>
      </dsp:nvSpPr>
      <dsp:spPr>
        <a:xfrm>
          <a:off x="0" y="1984462"/>
          <a:ext cx="6241447" cy="91728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Secured 1</a:t>
          </a:r>
          <a:r>
            <a:rPr lang="en-US" sz="2000" kern="1200" baseline="30000" dirty="0">
              <a:latin typeface="Cambria" panose="02040503050406030204" pitchFamily="18" charset="0"/>
              <a:ea typeface="Cambria" panose="02040503050406030204" pitchFamily="18" charset="0"/>
            </a:rPr>
            <a:t>st</a:t>
          </a:r>
          <a:r>
            <a:rPr lang="en-US" sz="2000" kern="1200" dirty="0">
              <a:latin typeface="Cambria" panose="02040503050406030204" pitchFamily="18" charset="0"/>
              <a:ea typeface="Cambria" panose="02040503050406030204" pitchFamily="18" charset="0"/>
            </a:rPr>
            <a:t> at state level in SAE Tier 2 event in Mechatronics (2020). </a:t>
          </a:r>
        </a:p>
      </dsp:txBody>
      <dsp:txXfrm>
        <a:off x="44778" y="2029240"/>
        <a:ext cx="6151891" cy="827724"/>
      </dsp:txXfrm>
    </dsp:sp>
    <dsp:sp modelId="{318A3948-FCF4-4870-A13E-C469CB28F590}">
      <dsp:nvSpPr>
        <dsp:cNvPr id="0" name=""/>
        <dsp:cNvSpPr/>
      </dsp:nvSpPr>
      <dsp:spPr>
        <a:xfrm>
          <a:off x="0" y="988243"/>
          <a:ext cx="6241447" cy="91728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Commonwealth of Virginia Engineering and Science (COVES) Fellowship Awardee.</a:t>
          </a:r>
        </a:p>
      </dsp:txBody>
      <dsp:txXfrm>
        <a:off x="44778" y="1033021"/>
        <a:ext cx="6151891" cy="827724"/>
      </dsp:txXfrm>
    </dsp:sp>
    <dsp:sp modelId="{C682FCF2-633A-4FE7-A74B-854C3CCF7C38}">
      <dsp:nvSpPr>
        <dsp:cNvPr id="0" name=""/>
        <dsp:cNvSpPr/>
      </dsp:nvSpPr>
      <dsp:spPr>
        <a:xfrm>
          <a:off x="0" y="2968098"/>
          <a:ext cx="6241447" cy="9172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Secured 1</a:t>
          </a:r>
          <a:r>
            <a:rPr lang="en-US" sz="2000" kern="1200" baseline="30000" dirty="0">
              <a:latin typeface="Cambria" panose="02040503050406030204" pitchFamily="18" charset="0"/>
              <a:ea typeface="Cambria" panose="02040503050406030204" pitchFamily="18" charset="0"/>
            </a:rPr>
            <a:t>st</a:t>
          </a:r>
          <a:r>
            <a:rPr lang="en-US" sz="2000" kern="1200" dirty="0">
              <a:latin typeface="Cambria" panose="02040503050406030204" pitchFamily="18" charset="0"/>
              <a:ea typeface="Cambria" panose="02040503050406030204" pitchFamily="18" charset="0"/>
            </a:rPr>
            <a:t> in (2020), 3rd in (2018) at state level in Mobile Robotics of SAE Tier 2 events.</a:t>
          </a:r>
        </a:p>
      </dsp:txBody>
      <dsp:txXfrm>
        <a:off x="44778" y="3012876"/>
        <a:ext cx="6151891" cy="8277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52E06A-97F9-4A3B-B60C-57E0B2547323}"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175A7-356B-4EA7-AB65-990A784AB0A7}" type="slidenum">
              <a:rPr lang="en-US" smtClean="0"/>
              <a:t>‹#›</a:t>
            </a:fld>
            <a:endParaRPr lang="en-US"/>
          </a:p>
        </p:txBody>
      </p:sp>
    </p:spTree>
    <p:extLst>
      <p:ext uri="{BB962C8B-B14F-4D97-AF65-F5344CB8AC3E}">
        <p14:creationId xmlns:p14="http://schemas.microsoft.com/office/powerpoint/2010/main" val="3622176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175A7-356B-4EA7-AB65-990A784AB0A7}" type="slidenum">
              <a:rPr lang="en-US" smtClean="0"/>
              <a:t>3</a:t>
            </a:fld>
            <a:endParaRPr lang="en-US"/>
          </a:p>
        </p:txBody>
      </p:sp>
    </p:spTree>
    <p:extLst>
      <p:ext uri="{BB962C8B-B14F-4D97-AF65-F5344CB8AC3E}">
        <p14:creationId xmlns:p14="http://schemas.microsoft.com/office/powerpoint/2010/main" val="320266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1EC58-6446-D8E4-F0B3-C65A07490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45253-FD9C-D304-9E42-7602FCC0A6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143783-C2A4-ACD6-6459-094A4667F5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D32E0F-A80C-03B8-DBF5-F7220468019D}"/>
              </a:ext>
            </a:extLst>
          </p:cNvPr>
          <p:cNvSpPr>
            <a:spLocks noGrp="1"/>
          </p:cNvSpPr>
          <p:nvPr>
            <p:ph type="sldNum" sz="quarter" idx="5"/>
          </p:nvPr>
        </p:nvSpPr>
        <p:spPr/>
        <p:txBody>
          <a:bodyPr/>
          <a:lstStyle/>
          <a:p>
            <a:fld id="{67348E1C-3336-449F-B13E-A6AEB193ECCC}" type="slidenum">
              <a:rPr lang="en-US" smtClean="0"/>
              <a:t>14</a:t>
            </a:fld>
            <a:endParaRPr lang="en-US"/>
          </a:p>
        </p:txBody>
      </p:sp>
    </p:spTree>
    <p:extLst>
      <p:ext uri="{BB962C8B-B14F-4D97-AF65-F5344CB8AC3E}">
        <p14:creationId xmlns:p14="http://schemas.microsoft.com/office/powerpoint/2010/main" val="363349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980F-3734-0AD6-F760-C1051F5E53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7EDC9-A50B-B46C-3960-67F8FF8ECD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F25FF-FDBD-6E3E-1D16-6B2836EF8F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12E4AD-8AE2-7A30-52D0-61C48574C59F}"/>
              </a:ext>
            </a:extLst>
          </p:cNvPr>
          <p:cNvSpPr>
            <a:spLocks noGrp="1"/>
          </p:cNvSpPr>
          <p:nvPr>
            <p:ph type="sldNum" sz="quarter" idx="5"/>
          </p:nvPr>
        </p:nvSpPr>
        <p:spPr/>
        <p:txBody>
          <a:bodyPr/>
          <a:lstStyle/>
          <a:p>
            <a:fld id="{D19175A7-356B-4EA7-AB65-990A784AB0A7}" type="slidenum">
              <a:rPr lang="en-US" smtClean="0"/>
              <a:t>16</a:t>
            </a:fld>
            <a:endParaRPr lang="en-US"/>
          </a:p>
        </p:txBody>
      </p:sp>
    </p:spTree>
    <p:extLst>
      <p:ext uri="{BB962C8B-B14F-4D97-AF65-F5344CB8AC3E}">
        <p14:creationId xmlns:p14="http://schemas.microsoft.com/office/powerpoint/2010/main" val="274284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175A7-356B-4EA7-AB65-990A784AB0A7}" type="slidenum">
              <a:rPr lang="en-US" smtClean="0"/>
              <a:t>18</a:t>
            </a:fld>
            <a:endParaRPr lang="en-US"/>
          </a:p>
        </p:txBody>
      </p:sp>
    </p:spTree>
    <p:extLst>
      <p:ext uri="{BB962C8B-B14F-4D97-AF65-F5344CB8AC3E}">
        <p14:creationId xmlns:p14="http://schemas.microsoft.com/office/powerpoint/2010/main" val="15948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DCBDE3-FDF1-4683-8738-B56C99B37283}"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259482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DCBDE3-FDF1-4683-8738-B56C99B37283}"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3327457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DCBDE3-FDF1-4683-8738-B56C99B37283}"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3812638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DCBDE3-FDF1-4683-8738-B56C99B37283}"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290226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DCBDE3-FDF1-4683-8738-B56C99B37283}" type="datetimeFigureOut">
              <a:rPr lang="en-US"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1983756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DCBDE3-FDF1-4683-8738-B56C99B37283}" type="datetimeFigureOut">
              <a:rPr lang="en-US"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2282616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DCBDE3-FDF1-4683-8738-B56C99B37283}" type="datetimeFigureOut">
              <a:rPr lang="en-US" smtClean="0"/>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46892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DCBDE3-FDF1-4683-8738-B56C99B37283}" type="datetimeFigureOut">
              <a:rPr lang="en-US" smtClean="0"/>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71115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DCBDE3-FDF1-4683-8738-B56C99B37283}" type="datetimeFigureOut">
              <a:rPr lang="en-US" smtClean="0"/>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120620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DCBDE3-FDF1-4683-8738-B56C99B37283}" type="datetimeFigureOut">
              <a:rPr lang="en-US"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148565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DCBDE3-FDF1-4683-8738-B56C99B37283}" type="datetimeFigureOut">
              <a:rPr lang="en-US"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1CB384-C7E4-4F38-8056-7A0F703B6CE7}" type="slidenum">
              <a:rPr lang="en-US" smtClean="0"/>
              <a:t>‹#›</a:t>
            </a:fld>
            <a:endParaRPr lang="en-US"/>
          </a:p>
        </p:txBody>
      </p:sp>
    </p:spTree>
    <p:extLst>
      <p:ext uri="{BB962C8B-B14F-4D97-AF65-F5344CB8AC3E}">
        <p14:creationId xmlns:p14="http://schemas.microsoft.com/office/powerpoint/2010/main" val="651525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CBDE3-FDF1-4683-8738-B56C99B37283}" type="datetimeFigureOut">
              <a:rPr lang="en-US" smtClean="0"/>
              <a:t>9/18/2025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1CB384-C7E4-4F38-8056-7A0F703B6CE7}" type="slidenum">
              <a:rPr lang="en-US" smtClean="0"/>
              <a:t>‹#›</a:t>
            </a:fld>
            <a:endParaRPr lang="en-US"/>
          </a:p>
        </p:txBody>
      </p:sp>
    </p:spTree>
    <p:extLst>
      <p:ext uri="{BB962C8B-B14F-4D97-AF65-F5344CB8AC3E}">
        <p14:creationId xmlns:p14="http://schemas.microsoft.com/office/powerpoint/2010/main" val="353485635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abs/2506.0029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5.jpe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hyperlink" Target="http://www.virginiaplaces.org/energy/hydrogen.html" TargetMode="External"/><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hyperlink" Target="https://spectra.mhi.com/the-colors-of-hydrogen-expanding-ways-of-decarbonization" TargetMode="External"/><Relationship Id="rId2" Type="http://schemas.openxmlformats.org/officeDocument/2006/relationships/notesSlide" Target="../notesSlides/notesSlide2.xml"/><Relationship Id="rId16" Type="http://schemas.openxmlformats.org/officeDocument/2006/relationships/hyperlink" Target="https://royalsociety.org/-/media/policy/projects/climate-change-science%20solutions/climate-science-solutions-hydrogen-ammonia.pdf" TargetMode="Externa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hyperlink" Target="https://www.energy.gov/sites/prod/files/2020/07/f76/USDOE_FE_Hydrogen_Strategy_July2020.pdf" TargetMode="External"/><Relationship Id="rId10" Type="http://schemas.openxmlformats.org/officeDocument/2006/relationships/image" Target="../media/image33.png"/><Relationship Id="rId19"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png"/><Relationship Id="rId3" Type="http://schemas.microsoft.com/office/2007/relationships/media" Target="../media/media2.mp4"/><Relationship Id="rId7" Type="http://schemas.openxmlformats.org/officeDocument/2006/relationships/image" Target="../media/image50.jpeg"/><Relationship Id="rId12" Type="http://schemas.openxmlformats.org/officeDocument/2006/relationships/image" Target="../media/image55.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11" Type="http://schemas.openxmlformats.org/officeDocument/2006/relationships/image" Target="../media/image54.png"/><Relationship Id="rId5" Type="http://schemas.openxmlformats.org/officeDocument/2006/relationships/slideLayout" Target="../slideLayouts/slideLayout2.xml"/><Relationship Id="rId10" Type="http://schemas.openxmlformats.org/officeDocument/2006/relationships/image" Target="../media/image53.jpeg"/><Relationship Id="rId4" Type="http://schemas.openxmlformats.org/officeDocument/2006/relationships/video" Target="../media/media2.mp4"/><Relationship Id="rId9"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2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3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ciencedirect.com/science/article/abs/pii/S2214785323045765" TargetMode="External"/><Relationship Id="rId2" Type="http://schemas.openxmlformats.org/officeDocument/2006/relationships/hyperlink" Target="https://ieeexplore.ieee.org/abstract/document/10971366" TargetMode="External"/><Relationship Id="rId1" Type="http://schemas.openxmlformats.org/officeDocument/2006/relationships/slideLayout" Target="../slideLayouts/slideLayout2.xml"/><Relationship Id="rId4" Type="http://schemas.openxmlformats.org/officeDocument/2006/relationships/hyperlink" Target="https://iopscience.iop.org/article/10.1088/1361-6528/adf7a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ieeexplore.ieee.org/abstract/document/10971366"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sciencedirect.com/science/article/abs/pii/S2214785323045765"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iopscience.iop.org/article/10.1088/1361-6528/adf7ae"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2000">
              <a:srgbClr val="FFC000"/>
            </a:gs>
            <a:gs pos="38000">
              <a:srgbClr val="FFFF00"/>
            </a:gs>
            <a:gs pos="0">
              <a:srgbClr val="FF0000"/>
            </a:gs>
            <a:gs pos="62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80C1-D402-36E4-620A-6B8FF7B6B021}"/>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Pavan Chaitanya</a:t>
            </a:r>
          </a:p>
        </p:txBody>
      </p:sp>
      <p:sp>
        <p:nvSpPr>
          <p:cNvPr id="3" name="Subtitle 2">
            <a:extLst>
              <a:ext uri="{FF2B5EF4-FFF2-40B4-BE49-F238E27FC236}">
                <a16:creationId xmlns:a16="http://schemas.microsoft.com/office/drawing/2014/main" id="{5A6CCDF4-BD41-DE2B-9C11-3AA2F134BAB6}"/>
              </a:ext>
            </a:extLst>
          </p:cNvPr>
          <p:cNvSpPr>
            <a:spLocks noGrp="1"/>
          </p:cNvSpPr>
          <p:nvPr>
            <p:ph type="subTitle" idx="1"/>
          </p:nvPr>
        </p:nvSpPr>
        <p:spPr/>
        <p:txBody>
          <a:bodyPr>
            <a:normAutofit/>
          </a:bodyPr>
          <a:lstStyle/>
          <a:p>
            <a:pPr>
              <a:lnSpc>
                <a:spcPct val="100000"/>
              </a:lnSpc>
              <a:spcBef>
                <a:spcPts val="0"/>
              </a:spcBef>
            </a:pPr>
            <a:r>
              <a:rPr lang="en-US" i="1" dirty="0">
                <a:latin typeface="Times New Roman" panose="02020603050405020304" pitchFamily="18" charset="0"/>
                <a:cs typeface="Times New Roman" panose="02020603050405020304" pitchFamily="18" charset="0"/>
              </a:rPr>
              <a:t>Master of Science (M.S.)</a:t>
            </a:r>
          </a:p>
          <a:p>
            <a:pPr>
              <a:lnSpc>
                <a:spcPct val="100000"/>
              </a:lnSpc>
              <a:spcBef>
                <a:spcPts val="0"/>
              </a:spcBef>
            </a:pPr>
            <a:r>
              <a:rPr lang="en-US" i="1" dirty="0">
                <a:latin typeface="Times New Roman" panose="02020603050405020304" pitchFamily="18" charset="0"/>
                <a:cs typeface="Times New Roman" panose="02020603050405020304" pitchFamily="18" charset="0"/>
              </a:rPr>
              <a:t>in</a:t>
            </a:r>
          </a:p>
          <a:p>
            <a:pPr>
              <a:lnSpc>
                <a:spcPct val="100000"/>
              </a:lnSpc>
              <a:spcBef>
                <a:spcPts val="0"/>
              </a:spcBef>
            </a:pPr>
            <a:r>
              <a:rPr lang="en-US" i="1" dirty="0">
                <a:latin typeface="Times New Roman" panose="02020603050405020304" pitchFamily="18" charset="0"/>
                <a:cs typeface="Times New Roman" panose="02020603050405020304" pitchFamily="18" charset="0"/>
              </a:rPr>
              <a:t>Mechanical and Nuclear Engineering</a:t>
            </a:r>
          </a:p>
        </p:txBody>
      </p:sp>
      <p:pic>
        <p:nvPicPr>
          <p:cNvPr id="1032" name="Picture 8" descr="Virginia Energy">
            <a:extLst>
              <a:ext uri="{FF2B5EF4-FFF2-40B4-BE49-F238E27FC236}">
                <a16:creationId xmlns:a16="http://schemas.microsoft.com/office/drawing/2014/main" id="{8D52E75A-D829-72C2-F9C8-4AD94499DC6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2" y="138195"/>
            <a:ext cx="2926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rginia Clean Energy Innovation Bank">
            <a:extLst>
              <a:ext uri="{FF2B5EF4-FFF2-40B4-BE49-F238E27FC236}">
                <a16:creationId xmlns:a16="http://schemas.microsoft.com/office/drawing/2014/main" id="{3A2030A1-14A5-982B-423E-FB100763F048}"/>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410" y="148027"/>
            <a:ext cx="457200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me Page - VASEM">
            <a:extLst>
              <a:ext uri="{FF2B5EF4-FFF2-40B4-BE49-F238E27FC236}">
                <a16:creationId xmlns:a16="http://schemas.microsoft.com/office/drawing/2014/main" id="{58EE8D02-6AE5-7DAE-E71C-DD61ACD1B992}"/>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48027"/>
            <a:ext cx="457200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echatronics Icon. Monochrome Simple Sign from Engineering Collection Stock  Vector - Illustration of machine, cyborg: 269395894">
            <a:extLst>
              <a:ext uri="{FF2B5EF4-FFF2-40B4-BE49-F238E27FC236}">
                <a16:creationId xmlns:a16="http://schemas.microsoft.com/office/drawing/2014/main" id="{29FC741A-31EC-7A36-FEDF-C4222568D2F8}"/>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l="20452" t="31134" r="21465" b="10970"/>
          <a:stretch>
            <a:fillRect/>
          </a:stretch>
        </p:blipFill>
        <p:spPr bwMode="auto">
          <a:xfrm>
            <a:off x="7512159" y="5429813"/>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Events | SAEINDIA on Glue Up">
            <a:extLst>
              <a:ext uri="{FF2B5EF4-FFF2-40B4-BE49-F238E27FC236}">
                <a16:creationId xmlns:a16="http://schemas.microsoft.com/office/drawing/2014/main" id="{33E67EBE-1179-76F3-7141-367A3D324FD9}"/>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58" y="5810505"/>
            <a:ext cx="292608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Facilities | Biomagnetics Laboratory">
            <a:extLst>
              <a:ext uri="{FF2B5EF4-FFF2-40B4-BE49-F238E27FC236}">
                <a16:creationId xmlns:a16="http://schemas.microsoft.com/office/drawing/2014/main" id="{92CBCCB0-093E-83DB-AFCB-6B2474203D39}"/>
              </a:ext>
            </a:extLst>
          </p:cNvPr>
          <p:cNvPicPr preferRelativeResize="0">
            <a:picLocks noChangeArrowheads="1"/>
          </p:cNvPicPr>
          <p:nvPr/>
        </p:nvPicPr>
        <p:blipFill rotWithShape="1">
          <a:blip r:embed="rId7">
            <a:extLst>
              <a:ext uri="{28A0092B-C50C-407E-A947-70E740481C1C}">
                <a14:useLocalDpi xmlns:a14="http://schemas.microsoft.com/office/drawing/2010/main" val="0"/>
              </a:ext>
            </a:extLst>
          </a:blip>
          <a:srcRect l="1335" t="10703" r="79430" b="22087"/>
          <a:stretch>
            <a:fillRect/>
          </a:stretch>
        </p:blipFill>
        <p:spPr bwMode="auto">
          <a:xfrm>
            <a:off x="9498413" y="3027006"/>
            <a:ext cx="210312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NASA Logo | NASA Global Precipitation Measurement Mission">
            <a:extLst>
              <a:ext uri="{FF2B5EF4-FFF2-40B4-BE49-F238E27FC236}">
                <a16:creationId xmlns:a16="http://schemas.microsoft.com/office/drawing/2014/main" id="{FFDB8FEC-0309-F99A-EDEA-315ACAEF8BDC}"/>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787" y="1091432"/>
            <a:ext cx="155448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Baja SaeIndia 2025 physical round set to showcase sustainable motility at  NATRAX, Pithampur | Autocar Professional">
            <a:extLst>
              <a:ext uri="{FF2B5EF4-FFF2-40B4-BE49-F238E27FC236}">
                <a16:creationId xmlns:a16="http://schemas.microsoft.com/office/drawing/2014/main" id="{88B2FCD1-A5C2-8CF3-2D5B-A05C5B89EECF}"/>
              </a:ext>
            </a:extLst>
          </p:cNvPr>
          <p:cNvPicPr preferRelativeResize="0">
            <a:picLocks noChangeArrowheads="1"/>
          </p:cNvPicPr>
          <p:nvPr/>
        </p:nvPicPr>
        <p:blipFill rotWithShape="1">
          <a:blip r:embed="rId9">
            <a:extLst>
              <a:ext uri="{28A0092B-C50C-407E-A947-70E740481C1C}">
                <a14:useLocalDpi xmlns:a14="http://schemas.microsoft.com/office/drawing/2010/main" val="0"/>
              </a:ext>
            </a:extLst>
          </a:blip>
          <a:srcRect l="21097" t="26291" r="21510" b="22553"/>
          <a:stretch>
            <a:fillRect/>
          </a:stretch>
        </p:blipFill>
        <p:spPr bwMode="auto">
          <a:xfrm>
            <a:off x="9657783" y="5509920"/>
            <a:ext cx="2349908" cy="120005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Undergraduate Degrees - Engineering - Virginia Commonwealth University">
            <a:extLst>
              <a:ext uri="{FF2B5EF4-FFF2-40B4-BE49-F238E27FC236}">
                <a16:creationId xmlns:a16="http://schemas.microsoft.com/office/drawing/2014/main" id="{BA77F212-1367-1B55-201F-A326F1425043}"/>
              </a:ext>
            </a:extLst>
          </p:cNvPr>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1959" y="1091432"/>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PhD IT student receives Commonwealth of Virginia Engineering and Science  (COVES) Fellowship | College of Engineering and Computing">
            <a:extLst>
              <a:ext uri="{FF2B5EF4-FFF2-40B4-BE49-F238E27FC236}">
                <a16:creationId xmlns:a16="http://schemas.microsoft.com/office/drawing/2014/main" id="{C72C35F3-E29A-B435-2FF3-DDCBB9E42C58}"/>
              </a:ext>
            </a:extLst>
          </p:cNvPr>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51903" y="925950"/>
            <a:ext cx="1820310" cy="18203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olorful airplane with black background&#10;&#10;AI-generated content may be incorrect.">
            <a:extLst>
              <a:ext uri="{FF2B5EF4-FFF2-40B4-BE49-F238E27FC236}">
                <a16:creationId xmlns:a16="http://schemas.microsoft.com/office/drawing/2014/main" id="{19C81279-F7A6-79E9-1658-8376B41E993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98895" y="3078817"/>
            <a:ext cx="3162300" cy="1552575"/>
          </a:xfrm>
          <a:prstGeom prst="rect">
            <a:avLst/>
          </a:prstGeom>
        </p:spPr>
      </p:pic>
      <p:pic>
        <p:nvPicPr>
          <p:cNvPr id="1079" name="Picture 55" descr="Key Concepts of Energy Storage &amp; e-Mobility | Energy Storage Experts - IESA">
            <a:extLst>
              <a:ext uri="{FF2B5EF4-FFF2-40B4-BE49-F238E27FC236}">
                <a16:creationId xmlns:a16="http://schemas.microsoft.com/office/drawing/2014/main" id="{169E38BF-6924-45DD-A85E-F0B855E377CC}"/>
              </a:ext>
            </a:extLst>
          </p:cNvPr>
          <p:cNvPicPr preferRelativeResize="0">
            <a:picLocks noChangeArrowheads="1"/>
          </p:cNvPicPr>
          <p:nvPr/>
        </p:nvPicPr>
        <p:blipFill rotWithShape="1">
          <a:blip r:embed="rId14">
            <a:extLst>
              <a:ext uri="{28A0092B-C50C-407E-A947-70E740481C1C}">
                <a14:useLocalDpi xmlns:a14="http://schemas.microsoft.com/office/drawing/2010/main" val="0"/>
              </a:ext>
            </a:extLst>
          </a:blip>
          <a:srcRect t="8468"/>
          <a:stretch>
            <a:fillRect/>
          </a:stretch>
        </p:blipFill>
        <p:spPr bwMode="auto">
          <a:xfrm>
            <a:off x="3720615" y="5766568"/>
            <a:ext cx="292608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649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14E5351F-FE93-F5B3-36BF-69DAC4B132D8}"/>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3" name="Rectangle 4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38608-47EA-E497-F765-162D69B0F5A7}"/>
              </a:ext>
            </a:extLst>
          </p:cNvPr>
          <p:cNvSpPr>
            <a:spLocks noGrp="1"/>
          </p:cNvSpPr>
          <p:nvPr>
            <p:ph type="title"/>
          </p:nvPr>
        </p:nvSpPr>
        <p:spPr>
          <a:xfrm>
            <a:off x="1282963" y="1238080"/>
            <a:ext cx="9849751" cy="1349671"/>
          </a:xfrm>
        </p:spPr>
        <p:txBody>
          <a:bodyPr anchor="b">
            <a:normAutofit/>
          </a:bodyPr>
          <a:lstStyle/>
          <a:p>
            <a:r>
              <a:rPr lang="en-US" sz="5400">
                <a:latin typeface="Times New Roman" panose="02020603050405020304" pitchFamily="18" charset="0"/>
                <a:cs typeface="Times New Roman" panose="02020603050405020304" pitchFamily="18" charset="0"/>
              </a:rPr>
              <a:t>Research Papers under Review</a:t>
            </a:r>
            <a:endParaRPr lang="en-US" sz="540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4F6AB091-E889-D9B1-C4CF-C41656900AF4}"/>
              </a:ext>
            </a:extLst>
          </p:cNvPr>
          <p:cNvSpPr>
            <a:spLocks noGrp="1"/>
          </p:cNvSpPr>
          <p:nvPr>
            <p:ph idx="1"/>
          </p:nvPr>
        </p:nvSpPr>
        <p:spPr>
          <a:xfrm>
            <a:off x="1106599" y="2587752"/>
            <a:ext cx="9849751" cy="3032168"/>
          </a:xfrm>
        </p:spPr>
        <p:txBody>
          <a:bodyPr anchor="ctr">
            <a:normAutofit/>
          </a:bodyPr>
          <a:lstStyle/>
          <a:p>
            <a:pPr marL="514350" indent="-514350">
              <a:buFont typeface="+mj-lt"/>
              <a:buAutoNum type="arabicPeriod"/>
            </a:pPr>
            <a:r>
              <a:rPr lang="en-US" sz="2400" dirty="0">
                <a:latin typeface="Cambria" panose="02040503050406030204" pitchFamily="18" charset="0"/>
                <a:ea typeface="Cambria" panose="02040503050406030204" pitchFamily="18" charset="0"/>
                <a:cs typeface="Times New Roman" panose="02020603050405020304" pitchFamily="18" charset="0"/>
              </a:rPr>
              <a:t>Magnetocaloric Properties of Gd</a:t>
            </a:r>
            <a:r>
              <a:rPr lang="en-US" sz="1200" dirty="0">
                <a:latin typeface="Cambria" panose="02040503050406030204" pitchFamily="18" charset="0"/>
                <a:ea typeface="Cambria" panose="02040503050406030204" pitchFamily="18" charset="0"/>
                <a:cs typeface="Times New Roman" panose="02020603050405020304" pitchFamily="18" charset="0"/>
              </a:rPr>
              <a:t>1-x</a:t>
            </a:r>
            <a:r>
              <a:rPr lang="en-US" sz="2400" dirty="0">
                <a:latin typeface="Cambria" panose="02040503050406030204" pitchFamily="18" charset="0"/>
                <a:ea typeface="Cambria" panose="02040503050406030204" pitchFamily="18" charset="0"/>
                <a:cs typeface="Times New Roman" panose="02020603050405020304" pitchFamily="18" charset="0"/>
              </a:rPr>
              <a:t>Er</a:t>
            </a:r>
            <a:r>
              <a:rPr lang="en-US" sz="1200" dirty="0">
                <a:latin typeface="Cambria" panose="02040503050406030204" pitchFamily="18" charset="0"/>
                <a:ea typeface="Cambria" panose="02040503050406030204" pitchFamily="18" charset="0"/>
                <a:cs typeface="Times New Roman" panose="02020603050405020304" pitchFamily="18" charset="0"/>
              </a:rPr>
              <a:t>x</a:t>
            </a:r>
            <a:r>
              <a:rPr lang="en-US" sz="2400" dirty="0">
                <a:latin typeface="Cambria" panose="02040503050406030204" pitchFamily="18" charset="0"/>
                <a:ea typeface="Cambria" panose="02040503050406030204" pitchFamily="18" charset="0"/>
                <a:cs typeface="Times New Roman" panose="02020603050405020304" pitchFamily="18" charset="0"/>
              </a:rPr>
              <a:t>NiAl Alloys near Hydrogen Liquefaction Temperatures</a:t>
            </a:r>
          </a:p>
          <a:p>
            <a:pPr marL="514350" indent="-514350">
              <a:buFont typeface="+mj-lt"/>
              <a:buAutoNum type="arabicPeriod"/>
            </a:pPr>
            <a:r>
              <a:rPr lang="en-US" sz="2400" dirty="0">
                <a:latin typeface="Cambria" panose="02040503050406030204" pitchFamily="18" charset="0"/>
                <a:ea typeface="Cambria" panose="02040503050406030204" pitchFamily="18" charset="0"/>
                <a:cs typeface="Times New Roman" panose="02020603050405020304" pitchFamily="18" charset="0"/>
              </a:rPr>
              <a:t>Investigation of Magnetic Field-Induced Phase Transition Ni</a:t>
            </a:r>
            <a:r>
              <a:rPr lang="en-US" sz="1200" dirty="0">
                <a:latin typeface="Cambria" panose="02040503050406030204" pitchFamily="18" charset="0"/>
                <a:ea typeface="Cambria" panose="02040503050406030204" pitchFamily="18" charset="0"/>
                <a:cs typeface="Times New Roman" panose="02020603050405020304" pitchFamily="18" charset="0"/>
              </a:rPr>
              <a:t>50</a:t>
            </a:r>
            <a:r>
              <a:rPr lang="en-US" sz="2400" dirty="0">
                <a:latin typeface="Cambria" panose="02040503050406030204" pitchFamily="18" charset="0"/>
                <a:ea typeface="Cambria" panose="02040503050406030204" pitchFamily="18" charset="0"/>
                <a:cs typeface="Times New Roman" panose="02020603050405020304" pitchFamily="18" charset="0"/>
              </a:rPr>
              <a:t>Mn</a:t>
            </a:r>
            <a:r>
              <a:rPr lang="en-US" sz="1200" dirty="0">
                <a:latin typeface="Cambria" panose="02040503050406030204" pitchFamily="18" charset="0"/>
                <a:ea typeface="Cambria" panose="02040503050406030204" pitchFamily="18" charset="0"/>
                <a:cs typeface="Times New Roman" panose="02020603050405020304" pitchFamily="18" charset="0"/>
              </a:rPr>
              <a:t>28</a:t>
            </a:r>
            <a:r>
              <a:rPr lang="en-US" sz="2400" dirty="0">
                <a:latin typeface="Cambria" panose="02040503050406030204" pitchFamily="18" charset="0"/>
                <a:ea typeface="Cambria" panose="02040503050406030204" pitchFamily="18" charset="0"/>
                <a:cs typeface="Times New Roman" panose="02020603050405020304" pitchFamily="18" charset="0"/>
              </a:rPr>
              <a:t>Ga</a:t>
            </a:r>
            <a:r>
              <a:rPr lang="en-US" sz="1200" dirty="0">
                <a:latin typeface="Cambria" panose="02040503050406030204" pitchFamily="18" charset="0"/>
                <a:ea typeface="Cambria" panose="02040503050406030204" pitchFamily="18" charset="0"/>
                <a:cs typeface="Times New Roman" panose="02020603050405020304" pitchFamily="18" charset="0"/>
              </a:rPr>
              <a:t>22</a:t>
            </a:r>
            <a:r>
              <a:rPr lang="en-US" sz="2400" dirty="0">
                <a:latin typeface="Cambria" panose="02040503050406030204" pitchFamily="18" charset="0"/>
                <a:ea typeface="Cambria" panose="02040503050406030204" pitchFamily="18" charset="0"/>
                <a:cs typeface="Times New Roman" panose="02020603050405020304" pitchFamily="18" charset="0"/>
              </a:rPr>
              <a:t>, Ferromagnetic Shape Memory Alloy</a:t>
            </a:r>
          </a:p>
        </p:txBody>
      </p:sp>
    </p:spTree>
    <p:extLst>
      <p:ext uri="{BB962C8B-B14F-4D97-AF65-F5344CB8AC3E}">
        <p14:creationId xmlns:p14="http://schemas.microsoft.com/office/powerpoint/2010/main" val="1979907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62962A95-DEEC-9CB7-8894-AEEEE1A1EAC5}"/>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0" name="Rectangle 49">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D36D4-59C5-8FBA-2328-6084BB1B2F71}"/>
              </a:ext>
            </a:extLst>
          </p:cNvPr>
          <p:cNvSpPr>
            <a:spLocks noGrp="1"/>
          </p:cNvSpPr>
          <p:nvPr>
            <p:ph type="title"/>
          </p:nvPr>
        </p:nvSpPr>
        <p:spPr>
          <a:xfrm>
            <a:off x="1282963" y="1238080"/>
            <a:ext cx="9849751" cy="1349671"/>
          </a:xfrm>
        </p:spPr>
        <p:txBody>
          <a:bodyPr anchor="b">
            <a:normAutofit/>
          </a:bodyPr>
          <a:lstStyle/>
          <a:p>
            <a:r>
              <a:rPr lang="en-US" sz="3000">
                <a:latin typeface="Cambria" panose="02040503050406030204" pitchFamily="18" charset="0"/>
                <a:ea typeface="Cambria" panose="02040503050406030204" pitchFamily="18" charset="0"/>
                <a:cs typeface="Times New Roman" panose="02020603050405020304" pitchFamily="18" charset="0"/>
                <a:hlinkClick r:id="rId2"/>
              </a:rPr>
              <a:t>Influence of X-ray Irradiation on the Magnetic and Structural Properties of Gadolinium Silicide Nanoparticles  </a:t>
            </a:r>
            <a:endParaRPr lang="en-US" sz="3000">
              <a:latin typeface="Cambria" panose="02040503050406030204" pitchFamily="18" charset="0"/>
              <a:ea typeface="Cambria" panose="020405030504060302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9A121B-F191-5F65-1410-E6CE1C462CDF}"/>
              </a:ext>
            </a:extLst>
          </p:cNvPr>
          <p:cNvSpPr>
            <a:spLocks noGrp="1"/>
          </p:cNvSpPr>
          <p:nvPr>
            <p:ph idx="1"/>
          </p:nvPr>
        </p:nvSpPr>
        <p:spPr>
          <a:xfrm>
            <a:off x="1289304" y="2902913"/>
            <a:ext cx="9849751" cy="3032168"/>
          </a:xfrm>
        </p:spPr>
        <p:txBody>
          <a:bodyPr anchor="ctr">
            <a:normAutofit/>
          </a:bodyPr>
          <a:lstStyle/>
          <a:p>
            <a:pPr algn="just"/>
            <a:r>
              <a:rPr lang="en-US" sz="1800" dirty="0">
                <a:latin typeface="Cambria" panose="02040503050406030204" pitchFamily="18" charset="0"/>
                <a:ea typeface="Cambria" panose="02040503050406030204" pitchFamily="18" charset="0"/>
              </a:rPr>
              <a:t>Magnetic hyperthermia treatment (MHT) utilizes heat generated from magnetic nanoparticles (MNPs) under an alternating magnetic field (AMF) for therapeutic applications. </a:t>
            </a:r>
          </a:p>
          <a:p>
            <a:pPr algn="just"/>
            <a:r>
              <a:rPr lang="en-US" sz="1800" dirty="0">
                <a:latin typeface="Cambria" panose="02040503050406030204" pitchFamily="18" charset="0"/>
                <a:ea typeface="Cambria" panose="02040503050406030204" pitchFamily="18" charset="0"/>
              </a:rPr>
              <a:t>Gadolinium silicide (Gd5Si4) has emerged as a promising MHT candidate due to its self-regulating heating properties and potential biocompatibility. However, the impact of high-dose X-ray irradiation on its magnetic behavior remains uncertain. </a:t>
            </a:r>
          </a:p>
          <a:p>
            <a:pPr algn="just"/>
            <a:r>
              <a:rPr lang="en-US" sz="1800" dirty="0">
                <a:latin typeface="Cambria" panose="02040503050406030204" pitchFamily="18" charset="0"/>
                <a:ea typeface="Cambria" panose="02040503050406030204" pitchFamily="18" charset="0"/>
              </a:rPr>
              <a:t>This study examines Gd5Si4 nanoparticles exposed to 36 and 72 </a:t>
            </a:r>
            <a:r>
              <a:rPr lang="en-US" sz="1800" dirty="0" err="1">
                <a:latin typeface="Cambria" panose="02040503050406030204" pitchFamily="18" charset="0"/>
                <a:ea typeface="Cambria" panose="02040503050406030204" pitchFamily="18" charset="0"/>
              </a:rPr>
              <a:t>kGy</a:t>
            </a:r>
            <a:r>
              <a:rPr lang="en-US" sz="1800" dirty="0">
                <a:latin typeface="Cambria" panose="02040503050406030204" pitchFamily="18" charset="0"/>
                <a:ea typeface="Cambria" panose="02040503050406030204" pitchFamily="18" charset="0"/>
              </a:rPr>
              <a:t> X-ray irradiation at a high-dose rate (120 Gy/min). </a:t>
            </a:r>
          </a:p>
          <a:p>
            <a:pPr algn="just"/>
            <a:r>
              <a:rPr lang="en-US" sz="1800" dirty="0">
                <a:latin typeface="Cambria" panose="02040503050406030204" pitchFamily="18" charset="0"/>
                <a:ea typeface="Cambria" panose="02040503050406030204" pitchFamily="18" charset="0"/>
              </a:rPr>
              <a:t>Our findings confirm the stability of Gd5Si4 under high-dose X-ray irradiation, supporting its potential for radiotherapy (RT) and magnetocaloric cooling in deep-space applications.</a:t>
            </a:r>
          </a:p>
        </p:txBody>
      </p:sp>
    </p:spTree>
    <p:extLst>
      <p:ext uri="{BB962C8B-B14F-4D97-AF65-F5344CB8AC3E}">
        <p14:creationId xmlns:p14="http://schemas.microsoft.com/office/powerpoint/2010/main" val="363020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F1C666EA-44B9-C210-B1D7-9C39C2AF54F5}"/>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5B339F4-93B9-4E04-9721-143AD6782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0"/>
            <a:ext cx="7147352" cy="5777808"/>
            <a:chOff x="329184" y="1"/>
            <a:chExt cx="524256" cy="5777808"/>
          </a:xfrm>
        </p:grpSpPr>
        <p:cxnSp>
          <p:nvCxnSpPr>
            <p:cNvPr id="34" name="Straight Connector 3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ectangle 3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8" name="Content Placeholder 2">
            <a:extLst>
              <a:ext uri="{FF2B5EF4-FFF2-40B4-BE49-F238E27FC236}">
                <a16:creationId xmlns:a16="http://schemas.microsoft.com/office/drawing/2014/main" id="{CE8C0C6E-3B3E-AA06-6D38-F5AB7F9AC8FD}"/>
              </a:ext>
            </a:extLst>
          </p:cNvPr>
          <p:cNvGraphicFramePr>
            <a:graphicFrameLocks/>
          </p:cNvGraphicFramePr>
          <p:nvPr>
            <p:extLst>
              <p:ext uri="{D42A27DB-BD31-4B8C-83A1-F6EECF244321}">
                <p14:modId xmlns:p14="http://schemas.microsoft.com/office/powerpoint/2010/main" val="10891028"/>
              </p:ext>
            </p:extLst>
          </p:nvPr>
        </p:nvGraphicFramePr>
        <p:xfrm>
          <a:off x="5208617" y="1325881"/>
          <a:ext cx="6241447" cy="4100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9" name="Oval 38">
            <a:extLst>
              <a:ext uri="{FF2B5EF4-FFF2-40B4-BE49-F238E27FC236}">
                <a16:creationId xmlns:a16="http://schemas.microsoft.com/office/drawing/2014/main" id="{56AECE8C-03B9-F1DB-155B-7B1826D2FAD2}"/>
              </a:ext>
            </a:extLst>
          </p:cNvPr>
          <p:cNvSpPr/>
          <p:nvPr/>
        </p:nvSpPr>
        <p:spPr>
          <a:xfrm>
            <a:off x="1032239" y="1266234"/>
            <a:ext cx="3740603" cy="3896591"/>
          </a:xfrm>
          <a:prstGeom prst="ellipse">
            <a:avLst/>
          </a:prstGeom>
          <a:blipFill>
            <a:blip r:embed="rId7"/>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Achievements</a:t>
            </a:r>
            <a:endParaRPr lang="en-US" sz="3200" dirty="0"/>
          </a:p>
        </p:txBody>
      </p:sp>
    </p:spTree>
    <p:extLst>
      <p:ext uri="{BB962C8B-B14F-4D97-AF65-F5344CB8AC3E}">
        <p14:creationId xmlns:p14="http://schemas.microsoft.com/office/powerpoint/2010/main" val="305876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rgbClr val="FF0000"/>
            </a:gs>
            <a:gs pos="32000">
              <a:srgbClr val="FFC000"/>
            </a:gs>
            <a:gs pos="62000">
              <a:srgbClr val="FFFF00"/>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5B339F4-93B9-4E04-9721-143AD6782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0"/>
            <a:ext cx="7147352" cy="5777808"/>
            <a:chOff x="329184" y="1"/>
            <a:chExt cx="524256" cy="5777808"/>
          </a:xfrm>
        </p:grpSpPr>
        <p:cxnSp>
          <p:nvCxnSpPr>
            <p:cNvPr id="32" name="Straight Connector 3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Rectangle 3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583F54-312A-FC10-7F39-CA8DB0C67CBF}"/>
              </a:ext>
            </a:extLst>
          </p:cNvPr>
          <p:cNvSpPr>
            <a:spLocks noGrp="1"/>
          </p:cNvSpPr>
          <p:nvPr>
            <p:ph type="title"/>
          </p:nvPr>
        </p:nvSpPr>
        <p:spPr>
          <a:xfrm>
            <a:off x="1521055" y="2020730"/>
            <a:ext cx="9144000" cy="2387600"/>
          </a:xfrm>
        </p:spPr>
        <p:txBody>
          <a:bodyPr vert="horz" lIns="91440" tIns="45720" rIns="91440" bIns="45720" rtlCol="0" anchor="b">
            <a:noAutofit/>
          </a:bodyPr>
          <a:lstStyle/>
          <a:p>
            <a:pPr algn="ctr"/>
            <a:r>
              <a:rPr lang="en-US" sz="3600" kern="1200" dirty="0">
                <a:solidFill>
                  <a:schemeClr val="tx1"/>
                </a:solidFill>
                <a:latin typeface="Cambria" panose="02040503050406030204" pitchFamily="18" charset="0"/>
                <a:ea typeface="Cambria" panose="02040503050406030204" pitchFamily="18" charset="0"/>
              </a:rPr>
              <a:t>Poster Presented </a:t>
            </a:r>
            <a:br>
              <a:rPr lang="en-US" sz="3600" kern="1200" dirty="0">
                <a:solidFill>
                  <a:schemeClr val="tx1"/>
                </a:solidFill>
                <a:latin typeface="Cambria" panose="02040503050406030204" pitchFamily="18" charset="0"/>
                <a:ea typeface="Cambria" panose="02040503050406030204" pitchFamily="18" charset="0"/>
              </a:rPr>
            </a:br>
            <a:r>
              <a:rPr lang="en-US" sz="3600" kern="1200" dirty="0">
                <a:solidFill>
                  <a:schemeClr val="tx1"/>
                </a:solidFill>
                <a:latin typeface="Cambria" panose="02040503050406030204" pitchFamily="18" charset="0"/>
                <a:ea typeface="Cambria" panose="02040503050406030204" pitchFamily="18" charset="0"/>
              </a:rPr>
              <a:t>at </a:t>
            </a:r>
            <a:br>
              <a:rPr lang="en-US" sz="3600" kern="1200" dirty="0">
                <a:solidFill>
                  <a:schemeClr val="tx1"/>
                </a:solidFill>
                <a:latin typeface="Cambria" panose="02040503050406030204" pitchFamily="18" charset="0"/>
                <a:ea typeface="Cambria" panose="02040503050406030204" pitchFamily="18" charset="0"/>
              </a:rPr>
            </a:br>
            <a:r>
              <a:rPr lang="en-US" sz="3600" i="1" kern="1200" dirty="0">
                <a:solidFill>
                  <a:schemeClr val="tx1"/>
                </a:solidFill>
                <a:latin typeface="Cambria" panose="02040503050406030204" pitchFamily="18" charset="0"/>
                <a:ea typeface="Cambria" panose="02040503050406030204" pitchFamily="18" charset="0"/>
              </a:rPr>
              <a:t>VASEM Sustainable Energy Summit 2024</a:t>
            </a:r>
            <a:br>
              <a:rPr lang="en-US" sz="3600" i="1" kern="1200" dirty="0">
                <a:solidFill>
                  <a:schemeClr val="tx1"/>
                </a:solidFill>
                <a:latin typeface="Cambria" panose="02040503050406030204" pitchFamily="18" charset="0"/>
                <a:ea typeface="Cambria" panose="02040503050406030204" pitchFamily="18" charset="0"/>
              </a:rPr>
            </a:br>
            <a:r>
              <a:rPr lang="en-US" sz="3600" kern="1200" dirty="0">
                <a:solidFill>
                  <a:schemeClr val="tx1"/>
                </a:solidFill>
                <a:latin typeface="Cambria" panose="02040503050406030204" pitchFamily="18" charset="0"/>
                <a:ea typeface="Cambria" panose="02040503050406030204" pitchFamily="18" charset="0"/>
              </a:rPr>
              <a:t>at</a:t>
            </a:r>
            <a:br>
              <a:rPr lang="en-US" sz="3600" i="1" kern="1200" dirty="0">
                <a:solidFill>
                  <a:schemeClr val="tx1"/>
                </a:solidFill>
                <a:latin typeface="Cambria" panose="02040503050406030204" pitchFamily="18" charset="0"/>
                <a:ea typeface="Cambria" panose="02040503050406030204" pitchFamily="18" charset="0"/>
              </a:rPr>
            </a:br>
            <a:r>
              <a:rPr lang="en-US" sz="3600" i="1" kern="1200" dirty="0">
                <a:solidFill>
                  <a:schemeClr val="tx1"/>
                </a:solidFill>
                <a:latin typeface="Cambria" panose="02040503050406030204" pitchFamily="18" charset="0"/>
                <a:ea typeface="Cambria" panose="02040503050406030204" pitchFamily="18" charset="0"/>
              </a:rPr>
              <a:t>Dominion Energy Headquarters</a:t>
            </a:r>
          </a:p>
        </p:txBody>
      </p:sp>
    </p:spTree>
    <p:extLst>
      <p:ext uri="{BB962C8B-B14F-4D97-AF65-F5344CB8AC3E}">
        <p14:creationId xmlns:p14="http://schemas.microsoft.com/office/powerpoint/2010/main" val="295174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0AA65D-B7FF-451B-912E-DBEF7862A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7D9F8-EFF9-4E66-E157-45E6DB8362BD}"/>
              </a:ext>
            </a:extLst>
          </p:cNvPr>
          <p:cNvSpPr>
            <a:spLocks noGrp="1"/>
          </p:cNvSpPr>
          <p:nvPr>
            <p:ph type="title"/>
          </p:nvPr>
        </p:nvSpPr>
        <p:spPr>
          <a:xfrm>
            <a:off x="0" y="-11017"/>
            <a:ext cx="12192000" cy="944467"/>
          </a:xfrm>
          <a:solidFill>
            <a:srgbClr val="FFC000"/>
          </a:solidFill>
        </p:spPr>
        <p:txBody>
          <a:bodyPr>
            <a:normAutofit/>
          </a:bodyPr>
          <a:lstStyle/>
          <a:p>
            <a:pPr algn="ctr">
              <a:lnSpc>
                <a:spcPct val="100000"/>
              </a:lnSpc>
            </a:pPr>
            <a:r>
              <a:rPr lang="en-US" sz="1800" dirty="0">
                <a:latin typeface="Cambria" panose="02040503050406030204" pitchFamily="18" charset="0"/>
                <a:ea typeface="Cambria" panose="02040503050406030204" pitchFamily="18" charset="0"/>
                <a:cs typeface="Times New Roman" panose="02020603050405020304" pitchFamily="18" charset="0"/>
              </a:rPr>
              <a:t>		</a:t>
            </a:r>
          </a:p>
        </p:txBody>
      </p:sp>
      <p:pic>
        <p:nvPicPr>
          <p:cNvPr id="27" name="Google Shape;87;p12">
            <a:extLst>
              <a:ext uri="{FF2B5EF4-FFF2-40B4-BE49-F238E27FC236}">
                <a16:creationId xmlns:a16="http://schemas.microsoft.com/office/drawing/2014/main" id="{94BEAFE4-C755-620C-8F94-7F040D7CA787}"/>
              </a:ext>
            </a:extLst>
          </p:cNvPr>
          <p:cNvPicPr preferRelativeResize="0"/>
          <p:nvPr/>
        </p:nvPicPr>
        <p:blipFill rotWithShape="1">
          <a:blip r:embed="rId3">
            <a:alphaModFix/>
          </a:blip>
          <a:srcRect/>
          <a:stretch/>
        </p:blipFill>
        <p:spPr>
          <a:xfrm>
            <a:off x="10898343" y="-73329"/>
            <a:ext cx="1107145" cy="1064508"/>
          </a:xfrm>
          <a:prstGeom prst="rect">
            <a:avLst/>
          </a:prstGeom>
          <a:noFill/>
          <a:ln>
            <a:noFill/>
          </a:ln>
        </p:spPr>
      </p:pic>
      <p:pic>
        <p:nvPicPr>
          <p:cNvPr id="28" name="Picture 4" descr="Become a COVES Fellow">
            <a:extLst>
              <a:ext uri="{FF2B5EF4-FFF2-40B4-BE49-F238E27FC236}">
                <a16:creationId xmlns:a16="http://schemas.microsoft.com/office/drawing/2014/main" id="{CD74661A-7577-33D4-08BB-1E3F923063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882"/>
          <a:stretch/>
        </p:blipFill>
        <p:spPr bwMode="auto">
          <a:xfrm>
            <a:off x="1686369" y="200458"/>
            <a:ext cx="879892" cy="7543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Virginia Department of Energy - National Association of Energy Service  Companies | NAESCO">
            <a:extLst>
              <a:ext uri="{FF2B5EF4-FFF2-40B4-BE49-F238E27FC236}">
                <a16:creationId xmlns:a16="http://schemas.microsoft.com/office/drawing/2014/main" id="{837C9640-55C2-4C19-BA59-07991C7AE4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55296" y="100593"/>
            <a:ext cx="1634440" cy="438150"/>
          </a:xfrm>
          <a:prstGeom prst="rect">
            <a:avLst/>
          </a:prstGeom>
          <a:noFill/>
        </p:spPr>
      </p:pic>
      <p:pic>
        <p:nvPicPr>
          <p:cNvPr id="30" name="Picture 4" descr="Become a COVES Fellow">
            <a:extLst>
              <a:ext uri="{FF2B5EF4-FFF2-40B4-BE49-F238E27FC236}">
                <a16:creationId xmlns:a16="http://schemas.microsoft.com/office/drawing/2014/main" id="{54A3EF49-0B89-9CC6-5B88-AEB87D0646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887" r="5974" b="9687"/>
          <a:stretch/>
        </p:blipFill>
        <p:spPr bwMode="auto">
          <a:xfrm>
            <a:off x="9792657" y="-22034"/>
            <a:ext cx="919175" cy="92035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9294923-701D-6732-E7E6-DB8E2248B3BC}"/>
              </a:ext>
            </a:extLst>
          </p:cNvPr>
          <p:cNvSpPr txBox="1"/>
          <p:nvPr/>
        </p:nvSpPr>
        <p:spPr>
          <a:xfrm>
            <a:off x="2433210" y="134461"/>
            <a:ext cx="7393315" cy="707886"/>
          </a:xfrm>
          <a:prstGeom prst="rect">
            <a:avLst/>
          </a:prstGeom>
          <a:noFill/>
        </p:spPr>
        <p:txBody>
          <a:bodyPr wrap="square" rtlCol="0">
            <a:spAutoFit/>
          </a:bodyPr>
          <a:lstStyle/>
          <a:p>
            <a:pPr algn="ctr"/>
            <a:r>
              <a:rPr lang="en-US" sz="2000" dirty="0">
                <a:latin typeface="Cambria" panose="02040503050406030204" pitchFamily="18" charset="0"/>
                <a:ea typeface="Cambria" panose="02040503050406030204" pitchFamily="18" charset="0"/>
                <a:cs typeface="Times New Roman" panose="02020603050405020304" pitchFamily="18" charset="0"/>
              </a:rPr>
              <a:t>HARNESSING SMALL MODULAR REACTOR (SMR) AND HYDROGEN TECHNOLOGIES FOR SUSTAINABLE ENERGY FUTURE</a:t>
            </a:r>
            <a:endParaRPr lang="en-US" sz="2000" dirty="0">
              <a:latin typeface="Cambria" panose="02040503050406030204" pitchFamily="18" charset="0"/>
              <a:ea typeface="Cambria" panose="02040503050406030204" pitchFamily="18" charset="0"/>
            </a:endParaRPr>
          </a:p>
        </p:txBody>
      </p:sp>
      <p:pic>
        <p:nvPicPr>
          <p:cNvPr id="1068" name="Picture 1067">
            <a:extLst>
              <a:ext uri="{FF2B5EF4-FFF2-40B4-BE49-F238E27FC236}">
                <a16:creationId xmlns:a16="http://schemas.microsoft.com/office/drawing/2014/main" id="{AFD811E0-E48B-E842-CA60-E4EDAC6C4955}"/>
              </a:ext>
            </a:extLst>
          </p:cNvPr>
          <p:cNvPicPr>
            <a:picLocks noChangeAspect="1"/>
          </p:cNvPicPr>
          <p:nvPr/>
        </p:nvPicPr>
        <p:blipFill>
          <a:blip r:embed="rId6"/>
          <a:srcRect l="26718" t="31667" r="27658" b="27727"/>
          <a:stretch/>
        </p:blipFill>
        <p:spPr>
          <a:xfrm>
            <a:off x="6652767" y="2890929"/>
            <a:ext cx="3019764" cy="1456068"/>
          </a:xfrm>
          <a:prstGeom prst="rect">
            <a:avLst/>
          </a:prstGeom>
        </p:spPr>
      </p:pic>
      <p:pic>
        <p:nvPicPr>
          <p:cNvPr id="3" name="Picture 2">
            <a:extLst>
              <a:ext uri="{FF2B5EF4-FFF2-40B4-BE49-F238E27FC236}">
                <a16:creationId xmlns:a16="http://schemas.microsoft.com/office/drawing/2014/main" id="{65853CB4-DCEE-854B-F367-E5BC66EADD5B}"/>
              </a:ext>
            </a:extLst>
          </p:cNvPr>
          <p:cNvPicPr>
            <a:picLocks noChangeAspect="1"/>
          </p:cNvPicPr>
          <p:nvPr/>
        </p:nvPicPr>
        <p:blipFill>
          <a:blip r:embed="rId7"/>
          <a:srcRect l="29374" t="30232" r="27406" b="44979"/>
          <a:stretch/>
        </p:blipFill>
        <p:spPr>
          <a:xfrm>
            <a:off x="2858820" y="933450"/>
            <a:ext cx="3214978" cy="1218772"/>
          </a:xfrm>
          <a:prstGeom prst="rect">
            <a:avLst/>
          </a:prstGeom>
        </p:spPr>
      </p:pic>
      <p:sp>
        <p:nvSpPr>
          <p:cNvPr id="26" name="TextBox 25">
            <a:extLst>
              <a:ext uri="{FF2B5EF4-FFF2-40B4-BE49-F238E27FC236}">
                <a16:creationId xmlns:a16="http://schemas.microsoft.com/office/drawing/2014/main" id="{3FCA0C83-1BE4-153F-2591-B8946A0C6CC1}"/>
              </a:ext>
            </a:extLst>
          </p:cNvPr>
          <p:cNvSpPr txBox="1"/>
          <p:nvPr/>
        </p:nvSpPr>
        <p:spPr>
          <a:xfrm>
            <a:off x="4783106" y="6697882"/>
            <a:ext cx="2767059" cy="200055"/>
          </a:xfrm>
          <a:prstGeom prst="rect">
            <a:avLst/>
          </a:prstGeom>
          <a:noFill/>
        </p:spPr>
        <p:txBody>
          <a:bodyPr wrap="square">
            <a:spAutoFit/>
          </a:bodyPr>
          <a:lstStyle/>
          <a:p>
            <a:pPr algn="ctr"/>
            <a:r>
              <a:rPr lang="en-US" sz="700" b="1" dirty="0">
                <a:effectLst/>
                <a:latin typeface="Cambria" panose="02040503050406030204" pitchFamily="18" charset="0"/>
                <a:ea typeface="Cambria" panose="02040503050406030204" pitchFamily="18" charset="0"/>
              </a:rPr>
              <a:t>Fig 5</a:t>
            </a:r>
            <a:r>
              <a:rPr lang="en-US" sz="700" b="1" dirty="0">
                <a:latin typeface="Cambria" panose="02040503050406030204" pitchFamily="18" charset="0"/>
                <a:ea typeface="Cambria" panose="02040503050406030204" pitchFamily="18" charset="0"/>
              </a:rPr>
              <a:t>.</a:t>
            </a:r>
            <a:r>
              <a:rPr lang="en-US" sz="700" b="1" dirty="0">
                <a:effectLst/>
                <a:latin typeface="Cambria" panose="02040503050406030204" pitchFamily="18" charset="0"/>
                <a:ea typeface="Cambria" panose="02040503050406030204" pitchFamily="18" charset="0"/>
              </a:rPr>
              <a:t> </a:t>
            </a:r>
            <a:r>
              <a:rPr lang="en-US" sz="700" dirty="0">
                <a:effectLst/>
                <a:latin typeface="Cambria" panose="02040503050406030204" pitchFamily="18" charset="0"/>
                <a:ea typeface="Cambria" panose="02040503050406030204" pitchFamily="18" charset="0"/>
              </a:rPr>
              <a:t>Schematic of the production options for low-carbon hydrogen</a:t>
            </a:r>
            <a:endParaRPr lang="en-US" sz="700" dirty="0">
              <a:latin typeface="Cambria" panose="02040503050406030204" pitchFamily="18" charset="0"/>
              <a:ea typeface="Cambria" panose="02040503050406030204" pitchFamily="18" charset="0"/>
            </a:endParaRPr>
          </a:p>
        </p:txBody>
      </p:sp>
      <p:pic>
        <p:nvPicPr>
          <p:cNvPr id="33" name="Picture 32">
            <a:extLst>
              <a:ext uri="{FF2B5EF4-FFF2-40B4-BE49-F238E27FC236}">
                <a16:creationId xmlns:a16="http://schemas.microsoft.com/office/drawing/2014/main" id="{569E5EC5-5669-36CB-A3C5-0B37357CC576}"/>
              </a:ext>
            </a:extLst>
          </p:cNvPr>
          <p:cNvPicPr>
            <a:picLocks noChangeAspect="1"/>
          </p:cNvPicPr>
          <p:nvPr/>
        </p:nvPicPr>
        <p:blipFill>
          <a:blip r:embed="rId8"/>
          <a:srcRect l="28594" t="22940" r="28437" b="16250"/>
          <a:stretch/>
        </p:blipFill>
        <p:spPr>
          <a:xfrm>
            <a:off x="161865" y="2205098"/>
            <a:ext cx="2087952" cy="1714602"/>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AB69EB6C-2C7C-8523-73FE-D1BED6CD1B5B}"/>
              </a:ext>
            </a:extLst>
          </p:cNvPr>
          <p:cNvPicPr>
            <a:picLocks noChangeAspect="1"/>
          </p:cNvPicPr>
          <p:nvPr/>
        </p:nvPicPr>
        <p:blipFill>
          <a:blip r:embed="rId9">
            <a:extLst>
              <a:ext uri="{28A0092B-C50C-407E-A947-70E740481C1C}">
                <a14:useLocalDpi xmlns:a14="http://schemas.microsoft.com/office/drawing/2010/main" val="0"/>
              </a:ext>
            </a:extLst>
          </a:blip>
          <a:srcRect l="26328" t="29166" r="26996" b="13797"/>
          <a:stretch/>
        </p:blipFill>
        <p:spPr>
          <a:xfrm>
            <a:off x="9851764" y="5192231"/>
            <a:ext cx="2330531" cy="1601896"/>
          </a:xfrm>
          <a:prstGeom prst="rect">
            <a:avLst/>
          </a:prstGeom>
        </p:spPr>
      </p:pic>
      <p:sp>
        <p:nvSpPr>
          <p:cNvPr id="32" name="Rectangle: Rounded Corners 31">
            <a:extLst>
              <a:ext uri="{FF2B5EF4-FFF2-40B4-BE49-F238E27FC236}">
                <a16:creationId xmlns:a16="http://schemas.microsoft.com/office/drawing/2014/main" id="{098C0420-6AE8-23A2-926A-3A2D5FF78545}"/>
              </a:ext>
            </a:extLst>
          </p:cNvPr>
          <p:cNvSpPr/>
          <p:nvPr/>
        </p:nvSpPr>
        <p:spPr>
          <a:xfrm>
            <a:off x="63158" y="973535"/>
            <a:ext cx="2379395" cy="1180567"/>
          </a:xfrm>
          <a:prstGeom prst="roundRect">
            <a:avLst/>
          </a:prstGeom>
          <a:solidFill>
            <a:schemeClr val="tx2">
              <a:lumMod val="10000"/>
              <a:lumOff val="9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533400">
              <a:lnSpc>
                <a:spcPct val="90000"/>
              </a:lnSpc>
              <a:spcBef>
                <a:spcPct val="0"/>
              </a:spcBef>
              <a:spcAft>
                <a:spcPct val="35000"/>
              </a:spcAft>
            </a:pPr>
            <a:r>
              <a:rPr lang="en-US" sz="1100" b="1" dirty="0">
                <a:solidFill>
                  <a:schemeClr val="tx1"/>
                </a:solidFill>
                <a:latin typeface="Cambria" panose="02040503050406030204" pitchFamily="18" charset="0"/>
                <a:ea typeface="Cambria" panose="02040503050406030204" pitchFamily="18" charset="0"/>
                <a:cs typeface="Arial" panose="020B0604020202020204" pitchFamily="34" charset="0"/>
              </a:rPr>
              <a:t>INTRODUCTION</a:t>
            </a:r>
          </a:p>
          <a:p>
            <a:pPr marL="171450" indent="-171450" algn="just" defTabSz="533400">
              <a:lnSpc>
                <a:spcPct val="90000"/>
              </a:lnSpc>
              <a:spcBef>
                <a:spcPct val="0"/>
              </a:spcBef>
              <a:spcAft>
                <a:spcPct val="35000"/>
              </a:spcAft>
              <a:buFont typeface="Wingdings" panose="05000000000000000000" pitchFamily="2" charset="2"/>
              <a:buChar char="q"/>
            </a:pPr>
            <a:endParaRPr lang="en-US" sz="100" dirty="0">
              <a:solidFill>
                <a:schemeClr val="tx1"/>
              </a:solidFill>
              <a:latin typeface="Cambria" panose="02040503050406030204" pitchFamily="18" charset="0"/>
              <a:ea typeface="Cambria" panose="02040503050406030204" pitchFamily="18" charset="0"/>
              <a:cs typeface="Arial" panose="020B0604020202020204" pitchFamily="34" charset="0"/>
            </a:endParaRPr>
          </a:p>
          <a:p>
            <a:pPr algn="just" defTabSz="533400">
              <a:lnSpc>
                <a:spcPct val="90000"/>
              </a:lnSpc>
              <a:spcBef>
                <a:spcPct val="0"/>
              </a:spcBef>
              <a:spcAft>
                <a:spcPct val="35000"/>
              </a:spcAft>
            </a:pPr>
            <a:r>
              <a:rPr lang="en-US" sz="900" dirty="0">
                <a:solidFill>
                  <a:schemeClr val="tx1"/>
                </a:solidFill>
                <a:latin typeface="Cambria" panose="02040503050406030204" pitchFamily="18" charset="0"/>
                <a:ea typeface="Cambria" panose="02040503050406030204" pitchFamily="18" charset="0"/>
                <a:cs typeface="Arial" panose="020B0604020202020204" pitchFamily="34" charset="0"/>
              </a:rPr>
              <a:t>SMRs offer scalable, flexible nuclear power solutions with enhanced safety features and reduced capital costs, while hydrogen is increasingly recognized for its potential as a clean fuel for energy storage, transportation, and industrial applications. </a:t>
            </a:r>
          </a:p>
        </p:txBody>
      </p:sp>
      <p:sp>
        <p:nvSpPr>
          <p:cNvPr id="49" name="Rectangle: Rounded Corners 48">
            <a:extLst>
              <a:ext uri="{FF2B5EF4-FFF2-40B4-BE49-F238E27FC236}">
                <a16:creationId xmlns:a16="http://schemas.microsoft.com/office/drawing/2014/main" id="{7BDCAB80-30D6-8611-1434-A06282047D7B}"/>
              </a:ext>
            </a:extLst>
          </p:cNvPr>
          <p:cNvSpPr/>
          <p:nvPr/>
        </p:nvSpPr>
        <p:spPr>
          <a:xfrm>
            <a:off x="53633" y="4068432"/>
            <a:ext cx="2457906" cy="1456068"/>
          </a:xfrm>
          <a:prstGeom prst="roundRect">
            <a:avLst/>
          </a:prstGeom>
          <a:solidFill>
            <a:schemeClr val="tx2">
              <a:lumMod val="10000"/>
              <a:lumOff val="9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lvl="0" algn="ctr" defTabSz="533400">
              <a:lnSpc>
                <a:spcPct val="90000"/>
              </a:lnSpc>
              <a:spcBef>
                <a:spcPct val="0"/>
              </a:spcBef>
              <a:spcAft>
                <a:spcPct val="35000"/>
              </a:spcAft>
            </a:pPr>
            <a:r>
              <a:rPr lang="en-US" sz="11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EXISTING POLICY SITUATION</a:t>
            </a:r>
            <a:endParaRPr lang="en-US" sz="1000" b="1" kern="12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marL="171450" indent="-171450" algn="just" defTabSz="533400">
              <a:lnSpc>
                <a:spcPct val="90000"/>
              </a:lnSpc>
              <a:spcBef>
                <a:spcPct val="0"/>
              </a:spcBef>
              <a:spcAft>
                <a:spcPct val="35000"/>
              </a:spcAft>
              <a:buFont typeface="Wingdings" panose="05000000000000000000" pitchFamily="2" charset="2"/>
              <a:buChar char="q"/>
            </a:pPr>
            <a:endParaRPr lang="en-US" sz="100" dirty="0">
              <a:solidFill>
                <a:schemeClr val="tx1"/>
              </a:solidFill>
              <a:latin typeface="Cambria" panose="02040503050406030204" pitchFamily="18" charset="0"/>
              <a:ea typeface="Cambria" panose="02040503050406030204" pitchFamily="18" charset="0"/>
              <a:cs typeface="Arial" panose="020B0604020202020204" pitchFamily="34" charset="0"/>
            </a:endParaRPr>
          </a:p>
          <a:p>
            <a:pPr marL="171450" indent="-171450" algn="just">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The Nuclear Regulatory Commission (NRC) has implemented new licensing pathways to expedite the deployment of SMRs.</a:t>
            </a:r>
          </a:p>
          <a:p>
            <a:pPr marL="171450" indent="-171450" algn="just">
              <a:buFont typeface="Wingdings" panose="05000000000000000000" pitchFamily="2" charset="2"/>
              <a:buChar char="q"/>
            </a:pPr>
            <a:r>
              <a:rPr lang="en-US" sz="9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The hydrogen policies are designed to reduce the cost of hydrogen production and incentivize investment in hydrogen infrastructure.</a:t>
            </a:r>
          </a:p>
        </p:txBody>
      </p:sp>
      <p:pic>
        <p:nvPicPr>
          <p:cNvPr id="51" name="Picture 7" descr="Nuclear power: The industry's bet on small modular reactors, explained | Vox">
            <a:extLst>
              <a:ext uri="{FF2B5EF4-FFF2-40B4-BE49-F238E27FC236}">
                <a16:creationId xmlns:a16="http://schemas.microsoft.com/office/drawing/2014/main" id="{C8AD8225-FD92-9E40-8F7B-003110BF55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255" y="5551172"/>
            <a:ext cx="1942216" cy="128348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1593838-92CF-4109-9DBA-D192A7678BFB}"/>
              </a:ext>
            </a:extLst>
          </p:cNvPr>
          <p:cNvSpPr/>
          <p:nvPr/>
        </p:nvSpPr>
        <p:spPr>
          <a:xfrm>
            <a:off x="2561624" y="4470247"/>
            <a:ext cx="2457906" cy="2346241"/>
          </a:xfrm>
          <a:prstGeom prst="roundRect">
            <a:avLst/>
          </a:prstGeom>
          <a:solidFill>
            <a:schemeClr val="tx2">
              <a:lumMod val="10000"/>
              <a:lumOff val="9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marL="0" lvl="0" indent="0" algn="ctr" defTabSz="533400">
              <a:lnSpc>
                <a:spcPct val="90000"/>
              </a:lnSpc>
              <a:spcBef>
                <a:spcPct val="0"/>
              </a:spcBef>
              <a:spcAft>
                <a:spcPct val="35000"/>
              </a:spcAft>
              <a:buNone/>
            </a:pPr>
            <a:r>
              <a:rPr lang="en-US" sz="10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SMR TECHNOLOGY: POLICY IMPLICATIONS FOR NUCLEAR INNOVATION</a:t>
            </a:r>
            <a:endParaRPr lang="en-US" sz="1000" b="1" kern="12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marL="171450" indent="-171450" algn="just" defTabSz="533400">
              <a:lnSpc>
                <a:spcPct val="90000"/>
              </a:lnSpc>
              <a:spcBef>
                <a:spcPct val="0"/>
              </a:spcBef>
              <a:spcAft>
                <a:spcPct val="35000"/>
              </a:spcAft>
              <a:buFont typeface="Wingdings" panose="05000000000000000000" pitchFamily="2" charset="2"/>
              <a:buChar char="q"/>
            </a:pPr>
            <a:endParaRPr lang="en-US" sz="100" dirty="0">
              <a:solidFill>
                <a:schemeClr val="tx1"/>
              </a:solidFill>
              <a:latin typeface="Cambria" panose="02040503050406030204" pitchFamily="18" charset="0"/>
              <a:ea typeface="Cambria" panose="02040503050406030204" pitchFamily="18" charset="0"/>
              <a:cs typeface="Arial" panose="020B0604020202020204" pitchFamily="34" charset="0"/>
            </a:endParaRPr>
          </a:p>
          <a:p>
            <a:pPr algn="just"/>
            <a:r>
              <a:rPr lang="en-US" sz="900" dirty="0">
                <a:solidFill>
                  <a:schemeClr val="tx1"/>
                </a:solidFill>
                <a:latin typeface="Cambria" panose="02040503050406030204" pitchFamily="18" charset="0"/>
                <a:ea typeface="Cambria" panose="02040503050406030204" pitchFamily="18" charset="0"/>
              </a:rPr>
              <a:t>SMRs require regulatory adaptation to ensure rapid deployment while maintaining rigorous safety and environmental standards. </a:t>
            </a:r>
          </a:p>
          <a:p>
            <a:pPr algn="just"/>
            <a:r>
              <a:rPr lang="en-US" sz="900" b="1" dirty="0">
                <a:solidFill>
                  <a:schemeClr val="tx1"/>
                </a:solidFill>
                <a:latin typeface="Cambria" panose="02040503050406030204" pitchFamily="18" charset="0"/>
                <a:ea typeface="Cambria" panose="02040503050406030204" pitchFamily="18" charset="0"/>
              </a:rPr>
              <a:t>Policy Considerations:</a:t>
            </a:r>
            <a:endParaRPr lang="en-US" sz="900" dirty="0">
              <a:solidFill>
                <a:schemeClr val="tx1"/>
              </a:solidFill>
              <a:latin typeface="Cambria" panose="02040503050406030204" pitchFamily="18" charset="0"/>
              <a:ea typeface="Cambria" panose="02040503050406030204" pitchFamily="18" charset="0"/>
            </a:endParaRPr>
          </a:p>
          <a:p>
            <a:pPr marL="171450" indent="-171450" algn="just">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 Streamlining regulatory approval processes for SMRs.</a:t>
            </a:r>
          </a:p>
          <a:p>
            <a:pPr marL="171450" indent="-171450">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 Providing government-backed financial incentives and loan guarantees.</a:t>
            </a:r>
          </a:p>
          <a:p>
            <a:pPr marL="171450" indent="-171450">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 Encouraging international collaboration on SMR deployment and regulation.</a:t>
            </a:r>
          </a:p>
        </p:txBody>
      </p:sp>
      <p:pic>
        <p:nvPicPr>
          <p:cNvPr id="57" name="Picture 56">
            <a:extLst>
              <a:ext uri="{FF2B5EF4-FFF2-40B4-BE49-F238E27FC236}">
                <a16:creationId xmlns:a16="http://schemas.microsoft.com/office/drawing/2014/main" id="{F9F83AAC-69CA-9540-A043-8B997A399A85}"/>
              </a:ext>
            </a:extLst>
          </p:cNvPr>
          <p:cNvPicPr>
            <a:picLocks noChangeAspect="1"/>
          </p:cNvPicPr>
          <p:nvPr/>
        </p:nvPicPr>
        <p:blipFill>
          <a:blip r:embed="rId11"/>
          <a:srcRect l="26095" t="46263" r="27421" b="19321"/>
          <a:stretch/>
        </p:blipFill>
        <p:spPr>
          <a:xfrm>
            <a:off x="8998295" y="945964"/>
            <a:ext cx="3184931" cy="1326399"/>
          </a:xfrm>
          <a:prstGeom prst="rect">
            <a:avLst/>
          </a:prstGeom>
        </p:spPr>
      </p:pic>
      <p:sp>
        <p:nvSpPr>
          <p:cNvPr id="58" name="Rectangle: Rounded Corners 57">
            <a:extLst>
              <a:ext uri="{FF2B5EF4-FFF2-40B4-BE49-F238E27FC236}">
                <a16:creationId xmlns:a16="http://schemas.microsoft.com/office/drawing/2014/main" id="{12A6B674-E97C-527E-BF11-DBD1108AB382}"/>
              </a:ext>
            </a:extLst>
          </p:cNvPr>
          <p:cNvSpPr/>
          <p:nvPr/>
        </p:nvSpPr>
        <p:spPr>
          <a:xfrm>
            <a:off x="9672531" y="2410827"/>
            <a:ext cx="2457906" cy="1819428"/>
          </a:xfrm>
          <a:prstGeom prst="roundRect">
            <a:avLst/>
          </a:prstGeom>
          <a:solidFill>
            <a:schemeClr val="tx2">
              <a:lumMod val="10000"/>
              <a:lumOff val="9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marL="0" lvl="0" indent="0" algn="ctr" defTabSz="533400">
              <a:lnSpc>
                <a:spcPct val="90000"/>
              </a:lnSpc>
              <a:spcBef>
                <a:spcPct val="0"/>
              </a:spcBef>
              <a:spcAft>
                <a:spcPct val="35000"/>
              </a:spcAft>
              <a:buNone/>
            </a:pPr>
            <a:r>
              <a:rPr lang="en-US" sz="9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GLOBAL POLICY LANDSCAPE: LESSONS AND LEADERSHIP</a:t>
            </a:r>
            <a:endParaRPr lang="en-US" sz="900" b="1" kern="12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algn="just"/>
            <a:r>
              <a:rPr lang="en-US" sz="900" b="1" dirty="0">
                <a:solidFill>
                  <a:schemeClr val="tx1"/>
                </a:solidFill>
                <a:latin typeface="Cambria" panose="02040503050406030204" pitchFamily="18" charset="0"/>
                <a:ea typeface="Cambria" panose="02040503050406030204" pitchFamily="18" charset="0"/>
              </a:rPr>
              <a:t>Global Policy Initiatives:</a:t>
            </a:r>
            <a:endParaRPr lang="en-US" sz="900" dirty="0">
              <a:solidFill>
                <a:schemeClr val="tx1"/>
              </a:solidFill>
              <a:latin typeface="Cambria" panose="02040503050406030204" pitchFamily="18" charset="0"/>
              <a:ea typeface="Cambria" panose="02040503050406030204" pitchFamily="18" charset="0"/>
            </a:endParaRPr>
          </a:p>
          <a:p>
            <a:pPr marL="171450" indent="-171450">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 Lessons from the European Union’s Hydrogen Strategy for scaling hydrogen projects.</a:t>
            </a:r>
          </a:p>
          <a:p>
            <a:pPr marL="171450" indent="-171450">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The role of international organizations in harmonizing regulatory standards and safety protocols.</a:t>
            </a:r>
          </a:p>
          <a:p>
            <a:pPr marL="171450" indent="-171450">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 Global funding mechanisms such as the Clean Energy </a:t>
            </a:r>
            <a:r>
              <a:rPr lang="en-US" sz="900" dirty="0" err="1">
                <a:solidFill>
                  <a:schemeClr val="tx1"/>
                </a:solidFill>
                <a:latin typeface="Cambria" panose="02040503050406030204" pitchFamily="18" charset="0"/>
                <a:ea typeface="Cambria" panose="02040503050406030204" pitchFamily="18" charset="0"/>
              </a:rPr>
              <a:t>Ministerial’s</a:t>
            </a:r>
            <a:r>
              <a:rPr lang="en-US" sz="900" dirty="0">
                <a:solidFill>
                  <a:schemeClr val="tx1"/>
                </a:solidFill>
                <a:latin typeface="Cambria" panose="02040503050406030204" pitchFamily="18" charset="0"/>
                <a:ea typeface="Cambria" panose="02040503050406030204" pitchFamily="18" charset="0"/>
              </a:rPr>
              <a:t> Hydrogen Initiative.</a:t>
            </a:r>
          </a:p>
        </p:txBody>
      </p:sp>
      <p:sp>
        <p:nvSpPr>
          <p:cNvPr id="59" name="Rectangle: Rounded Corners 58">
            <a:extLst>
              <a:ext uri="{FF2B5EF4-FFF2-40B4-BE49-F238E27FC236}">
                <a16:creationId xmlns:a16="http://schemas.microsoft.com/office/drawing/2014/main" id="{1D484E05-961C-FB55-E189-9B56F9D3A7FA}"/>
              </a:ext>
            </a:extLst>
          </p:cNvPr>
          <p:cNvSpPr/>
          <p:nvPr/>
        </p:nvSpPr>
        <p:spPr>
          <a:xfrm>
            <a:off x="7334353" y="4494940"/>
            <a:ext cx="2457906" cy="1708624"/>
          </a:xfrm>
          <a:prstGeom prst="roundRect">
            <a:avLst/>
          </a:prstGeom>
          <a:solidFill>
            <a:schemeClr val="tx2">
              <a:lumMod val="10000"/>
              <a:lumOff val="9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CONCLUSION: A POLICY ROADMAP TO A DECARBONIZED FUTURE</a:t>
            </a:r>
            <a:endParaRPr lang="en-US" sz="1000" b="1" kern="12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algn="just"/>
            <a:endParaRPr lang="en-US" sz="400" b="1" dirty="0">
              <a:solidFill>
                <a:schemeClr val="tx1"/>
              </a:solidFill>
              <a:latin typeface="Cambria" panose="02040503050406030204" pitchFamily="18" charset="0"/>
              <a:ea typeface="Cambria" panose="02040503050406030204" pitchFamily="18" charset="0"/>
            </a:endParaRPr>
          </a:p>
          <a:p>
            <a:pPr algn="just"/>
            <a:r>
              <a:rPr lang="en-US" sz="900" b="1" dirty="0">
                <a:solidFill>
                  <a:schemeClr val="tx1"/>
                </a:solidFill>
                <a:latin typeface="Cambria" panose="02040503050406030204" pitchFamily="18" charset="0"/>
                <a:ea typeface="Cambria" panose="02040503050406030204" pitchFamily="18" charset="0"/>
              </a:rPr>
              <a:t>Policy Priorities:</a:t>
            </a:r>
            <a:endParaRPr lang="en-US" sz="900" dirty="0">
              <a:solidFill>
                <a:schemeClr val="tx1"/>
              </a:solidFill>
              <a:latin typeface="Cambria" panose="02040503050406030204" pitchFamily="18" charset="0"/>
              <a:ea typeface="Cambria" panose="02040503050406030204" pitchFamily="18" charset="0"/>
            </a:endParaRPr>
          </a:p>
          <a:p>
            <a:pPr marL="171450" indent="-171450" algn="just">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Providing strong financial support for SMR and hydrogen R&amp;D.</a:t>
            </a:r>
          </a:p>
          <a:p>
            <a:pPr marL="171450" indent="-171450">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Crafting flexible regulatory frameworks that adapt to emerging technologies.</a:t>
            </a:r>
          </a:p>
          <a:p>
            <a:pPr marL="171450" indent="-171450" algn="just">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Encouraging international policy alignment to standardize safety and operational protocols.</a:t>
            </a:r>
          </a:p>
        </p:txBody>
      </p:sp>
      <p:sp>
        <p:nvSpPr>
          <p:cNvPr id="62" name="TextBox 61">
            <a:extLst>
              <a:ext uri="{FF2B5EF4-FFF2-40B4-BE49-F238E27FC236}">
                <a16:creationId xmlns:a16="http://schemas.microsoft.com/office/drawing/2014/main" id="{A32C807C-7ECA-65E2-18DD-C482B8F4AE18}"/>
              </a:ext>
            </a:extLst>
          </p:cNvPr>
          <p:cNvSpPr txBox="1"/>
          <p:nvPr/>
        </p:nvSpPr>
        <p:spPr>
          <a:xfrm>
            <a:off x="-63674" y="3870668"/>
            <a:ext cx="2684764" cy="200055"/>
          </a:xfrm>
          <a:prstGeom prst="rect">
            <a:avLst/>
          </a:prstGeom>
          <a:noFill/>
        </p:spPr>
        <p:txBody>
          <a:bodyPr wrap="square">
            <a:spAutoFit/>
          </a:bodyPr>
          <a:lstStyle/>
          <a:p>
            <a:pPr algn="ctr"/>
            <a:r>
              <a:rPr lang="en-US" sz="700" b="1" dirty="0">
                <a:latin typeface="Cambria" panose="02040503050406030204" pitchFamily="18" charset="0"/>
                <a:ea typeface="Cambria" panose="02040503050406030204" pitchFamily="18" charset="0"/>
              </a:rPr>
              <a:t>Fig 1. </a:t>
            </a:r>
            <a:r>
              <a:rPr lang="en-US" sz="700" dirty="0">
                <a:latin typeface="Cambria" panose="02040503050406030204" pitchFamily="18" charset="0"/>
                <a:ea typeface="Cambria" panose="02040503050406030204" pitchFamily="18" charset="0"/>
              </a:rPr>
              <a:t>Integration of fossil-energy into hydrogen economy</a:t>
            </a:r>
          </a:p>
        </p:txBody>
      </p:sp>
      <p:pic>
        <p:nvPicPr>
          <p:cNvPr id="1026" name="Picture 1025" descr="A screenshot of a computer&#10;&#10;Description automatically generated">
            <a:extLst>
              <a:ext uri="{FF2B5EF4-FFF2-40B4-BE49-F238E27FC236}">
                <a16:creationId xmlns:a16="http://schemas.microsoft.com/office/drawing/2014/main" id="{8A21A3C9-8254-67D2-F006-5C8737D42490}"/>
              </a:ext>
            </a:extLst>
          </p:cNvPr>
          <p:cNvPicPr>
            <a:picLocks noChangeAspect="1"/>
          </p:cNvPicPr>
          <p:nvPr/>
        </p:nvPicPr>
        <p:blipFill>
          <a:blip r:embed="rId12">
            <a:extLst>
              <a:ext uri="{28A0092B-C50C-407E-A947-70E740481C1C}">
                <a14:useLocalDpi xmlns:a14="http://schemas.microsoft.com/office/drawing/2010/main" val="0"/>
              </a:ext>
            </a:extLst>
          </a:blip>
          <a:srcRect l="22365" t="29999" r="48661" b="18155"/>
          <a:stretch/>
        </p:blipFill>
        <p:spPr>
          <a:xfrm>
            <a:off x="11881745" y="6551510"/>
            <a:ext cx="290845" cy="292744"/>
          </a:xfrm>
          <a:prstGeom prst="rect">
            <a:avLst/>
          </a:prstGeom>
        </p:spPr>
      </p:pic>
      <p:sp>
        <p:nvSpPr>
          <p:cNvPr id="1027" name="Rectangle: Rounded Corners 1026">
            <a:extLst>
              <a:ext uri="{FF2B5EF4-FFF2-40B4-BE49-F238E27FC236}">
                <a16:creationId xmlns:a16="http://schemas.microsoft.com/office/drawing/2014/main" id="{6151BC03-A335-A71D-F4D6-0BBBE4AC6BAA}"/>
              </a:ext>
            </a:extLst>
          </p:cNvPr>
          <p:cNvSpPr/>
          <p:nvPr/>
        </p:nvSpPr>
        <p:spPr>
          <a:xfrm>
            <a:off x="9830991" y="4287117"/>
            <a:ext cx="2330532" cy="884377"/>
          </a:xfrm>
          <a:prstGeom prst="roundRect">
            <a:avLst/>
          </a:prstGeom>
          <a:solidFill>
            <a:schemeClr val="tx2">
              <a:lumMod val="10000"/>
              <a:lumOff val="9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defTabSz="533400">
              <a:lnSpc>
                <a:spcPct val="90000"/>
              </a:lnSpc>
              <a:spcBef>
                <a:spcPct val="0"/>
              </a:spcBef>
              <a:spcAft>
                <a:spcPct val="35000"/>
              </a:spcAft>
            </a:pPr>
            <a:r>
              <a:rPr lang="en-US" sz="1000" b="1" dirty="0">
                <a:solidFill>
                  <a:schemeClr val="tx1"/>
                </a:solidFill>
                <a:latin typeface="Cambria" panose="02040503050406030204" pitchFamily="18" charset="0"/>
                <a:ea typeface="Cambria" panose="02040503050406030204" pitchFamily="18" charset="0"/>
                <a:cs typeface="Arial" panose="020B0604020202020204" pitchFamily="34" charset="0"/>
              </a:rPr>
              <a:t>ACKNOWLEDGEMENT</a:t>
            </a:r>
          </a:p>
          <a:p>
            <a:pPr algn="just" defTabSz="533400">
              <a:lnSpc>
                <a:spcPct val="90000"/>
              </a:lnSpc>
              <a:spcBef>
                <a:spcPct val="0"/>
              </a:spcBef>
              <a:spcAft>
                <a:spcPct val="35000"/>
              </a:spcAft>
            </a:pPr>
            <a:r>
              <a:rPr lang="en-US" sz="900" i="1" dirty="0">
                <a:solidFill>
                  <a:schemeClr val="tx1"/>
                </a:solidFill>
              </a:rPr>
              <a:t>I would like to thank VASEM, VCU and VDOE for giving me this prestigious opportunity. A special thanks my mentors at VDOE  and my advisor Dr. Karla </a:t>
            </a:r>
            <a:r>
              <a:rPr lang="en-US" sz="900" i="1" dirty="0" err="1">
                <a:solidFill>
                  <a:schemeClr val="tx1"/>
                </a:solidFill>
              </a:rPr>
              <a:t>Mossi</a:t>
            </a:r>
            <a:r>
              <a:rPr lang="en-US" sz="900" i="1" dirty="0">
                <a:solidFill>
                  <a:schemeClr val="tx1"/>
                </a:solidFill>
              </a:rPr>
              <a:t> for all the support and guidance.</a:t>
            </a:r>
            <a:endParaRPr lang="en-US" sz="900" b="1" dirty="0">
              <a:solidFill>
                <a:schemeClr val="tx1"/>
              </a:solidFill>
              <a:latin typeface="Cambria" panose="02040503050406030204" pitchFamily="18" charset="0"/>
              <a:ea typeface="Cambria" panose="02040503050406030204" pitchFamily="18" charset="0"/>
              <a:cs typeface="Arial" panose="020B0604020202020204" pitchFamily="34" charset="0"/>
            </a:endParaRPr>
          </a:p>
          <a:p>
            <a:pPr marL="171450" indent="-171450" algn="just" defTabSz="533400">
              <a:lnSpc>
                <a:spcPct val="90000"/>
              </a:lnSpc>
              <a:spcBef>
                <a:spcPct val="0"/>
              </a:spcBef>
              <a:spcAft>
                <a:spcPct val="35000"/>
              </a:spcAft>
              <a:buFont typeface="Wingdings" panose="05000000000000000000" pitchFamily="2" charset="2"/>
              <a:buChar char="q"/>
            </a:pPr>
            <a:endParaRPr lang="en-US" sz="100" dirty="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sp>
        <p:nvSpPr>
          <p:cNvPr id="1029" name="TextBox 1028">
            <a:extLst>
              <a:ext uri="{FF2B5EF4-FFF2-40B4-BE49-F238E27FC236}">
                <a16:creationId xmlns:a16="http://schemas.microsoft.com/office/drawing/2014/main" id="{7D5866DE-AF99-CFB6-A833-ED670C53DFFF}"/>
              </a:ext>
            </a:extLst>
          </p:cNvPr>
          <p:cNvSpPr txBox="1"/>
          <p:nvPr/>
        </p:nvSpPr>
        <p:spPr>
          <a:xfrm>
            <a:off x="7251673" y="4303710"/>
            <a:ext cx="2537325" cy="215444"/>
          </a:xfrm>
          <a:prstGeom prst="rect">
            <a:avLst/>
          </a:prstGeom>
          <a:noFill/>
        </p:spPr>
        <p:txBody>
          <a:bodyPr wrap="square">
            <a:spAutoFit/>
          </a:bodyPr>
          <a:lstStyle/>
          <a:p>
            <a:pPr algn="ctr"/>
            <a:r>
              <a:rPr lang="en-US" sz="800" b="1" dirty="0">
                <a:latin typeface="Cambria" panose="02040503050406030204" pitchFamily="18" charset="0"/>
                <a:ea typeface="Cambria" panose="02040503050406030204" pitchFamily="18" charset="0"/>
              </a:rPr>
              <a:t>Fig 6. </a:t>
            </a:r>
            <a:r>
              <a:rPr lang="en-US" sz="800" dirty="0">
                <a:latin typeface="Cambria" panose="02040503050406030204" pitchFamily="18" charset="0"/>
                <a:ea typeface="Cambria" panose="02040503050406030204" pitchFamily="18" charset="0"/>
              </a:rPr>
              <a:t>Global potential for future use of hydrogen</a:t>
            </a:r>
          </a:p>
        </p:txBody>
      </p:sp>
      <p:sp>
        <p:nvSpPr>
          <p:cNvPr id="1030" name="TextBox 1029">
            <a:extLst>
              <a:ext uri="{FF2B5EF4-FFF2-40B4-BE49-F238E27FC236}">
                <a16:creationId xmlns:a16="http://schemas.microsoft.com/office/drawing/2014/main" id="{471D09AC-D7BD-1EBC-0822-F9FD05CD6EAA}"/>
              </a:ext>
            </a:extLst>
          </p:cNvPr>
          <p:cNvSpPr txBox="1"/>
          <p:nvPr/>
        </p:nvSpPr>
        <p:spPr>
          <a:xfrm>
            <a:off x="9676321" y="2200493"/>
            <a:ext cx="2205424" cy="215444"/>
          </a:xfrm>
          <a:prstGeom prst="rect">
            <a:avLst/>
          </a:prstGeom>
          <a:noFill/>
        </p:spPr>
        <p:txBody>
          <a:bodyPr wrap="square">
            <a:spAutoFit/>
          </a:bodyPr>
          <a:lstStyle/>
          <a:p>
            <a:pPr algn="ctr"/>
            <a:r>
              <a:rPr lang="en-US" sz="800" b="1" dirty="0">
                <a:latin typeface="Cambria" panose="02040503050406030204" pitchFamily="18" charset="0"/>
                <a:ea typeface="Cambria" panose="02040503050406030204" pitchFamily="18" charset="0"/>
              </a:rPr>
              <a:t>Fig 7. </a:t>
            </a:r>
            <a:r>
              <a:rPr lang="en-US" sz="800" dirty="0">
                <a:latin typeface="Cambria" panose="02040503050406030204" pitchFamily="18" charset="0"/>
                <a:ea typeface="Cambria" panose="02040503050406030204" pitchFamily="18" charset="0"/>
              </a:rPr>
              <a:t>Worldwide hydrogen value chains</a:t>
            </a:r>
          </a:p>
        </p:txBody>
      </p:sp>
      <p:sp>
        <p:nvSpPr>
          <p:cNvPr id="1032" name="TextBox 1031">
            <a:extLst>
              <a:ext uri="{FF2B5EF4-FFF2-40B4-BE49-F238E27FC236}">
                <a16:creationId xmlns:a16="http://schemas.microsoft.com/office/drawing/2014/main" id="{83ABB199-C2E3-2C74-9972-7E6CCFFF9B07}"/>
              </a:ext>
            </a:extLst>
          </p:cNvPr>
          <p:cNvSpPr txBox="1"/>
          <p:nvPr/>
        </p:nvSpPr>
        <p:spPr>
          <a:xfrm>
            <a:off x="-42662" y="725631"/>
            <a:ext cx="1822935" cy="253916"/>
          </a:xfrm>
          <a:prstGeom prst="rect">
            <a:avLst/>
          </a:prstGeom>
          <a:noFill/>
        </p:spPr>
        <p:txBody>
          <a:bodyPr wrap="none" rtlCol="0">
            <a:spAutoFit/>
          </a:bodyPr>
          <a:lstStyle/>
          <a:p>
            <a:r>
              <a:rPr lang="en-US" sz="1050" dirty="0"/>
              <a:t>Presenter - Pavan Chaitanya</a:t>
            </a:r>
          </a:p>
        </p:txBody>
      </p:sp>
      <p:sp>
        <p:nvSpPr>
          <p:cNvPr id="1045" name="TextBox 1044">
            <a:extLst>
              <a:ext uri="{FF2B5EF4-FFF2-40B4-BE49-F238E27FC236}">
                <a16:creationId xmlns:a16="http://schemas.microsoft.com/office/drawing/2014/main" id="{BC172596-369F-76CF-19E8-F1A4DB1F9223}"/>
              </a:ext>
            </a:extLst>
          </p:cNvPr>
          <p:cNvSpPr txBox="1"/>
          <p:nvPr/>
        </p:nvSpPr>
        <p:spPr>
          <a:xfrm>
            <a:off x="2917592" y="2070474"/>
            <a:ext cx="3134270" cy="307777"/>
          </a:xfrm>
          <a:prstGeom prst="rect">
            <a:avLst/>
          </a:prstGeom>
          <a:noFill/>
        </p:spPr>
        <p:txBody>
          <a:bodyPr wrap="square">
            <a:spAutoFit/>
          </a:bodyPr>
          <a:lstStyle/>
          <a:p>
            <a:pPr algn="ctr"/>
            <a:r>
              <a:rPr lang="en-US" sz="700" b="1" dirty="0">
                <a:effectLst/>
                <a:latin typeface="Cambria" panose="02040503050406030204" pitchFamily="18" charset="0"/>
                <a:ea typeface="Cambria" panose="02040503050406030204" pitchFamily="18" charset="0"/>
              </a:rPr>
              <a:t>Fig 2. </a:t>
            </a:r>
            <a:r>
              <a:rPr lang="en-US" sz="700" dirty="0">
                <a:effectLst/>
                <a:latin typeface="Cambria" panose="02040503050406030204" pitchFamily="18" charset="0"/>
                <a:ea typeface="Cambria" panose="02040503050406030204" pitchFamily="18" charset="0"/>
              </a:rPr>
              <a:t>Overnight Capital Cost (left) and total investment cost (right) comparison of AP1000 vs. two SMR scenario by Late 2050s.</a:t>
            </a:r>
            <a:endParaRPr lang="en-US" sz="700" dirty="0">
              <a:latin typeface="Cambria" panose="02040503050406030204" pitchFamily="18" charset="0"/>
              <a:ea typeface="Cambria" panose="02040503050406030204" pitchFamily="18" charset="0"/>
            </a:endParaRPr>
          </a:p>
        </p:txBody>
      </p:sp>
      <p:pic>
        <p:nvPicPr>
          <p:cNvPr id="1065" name="Picture 1064">
            <a:extLst>
              <a:ext uri="{FF2B5EF4-FFF2-40B4-BE49-F238E27FC236}">
                <a16:creationId xmlns:a16="http://schemas.microsoft.com/office/drawing/2014/main" id="{5DCB7D24-9F1F-B21D-B61F-ABC588EA6B8D}"/>
              </a:ext>
            </a:extLst>
          </p:cNvPr>
          <p:cNvPicPr>
            <a:picLocks noChangeAspect="1"/>
          </p:cNvPicPr>
          <p:nvPr/>
        </p:nvPicPr>
        <p:blipFill>
          <a:blip r:embed="rId13"/>
          <a:srcRect l="35180" t="23673" r="36531" b="41327"/>
          <a:stretch/>
        </p:blipFill>
        <p:spPr>
          <a:xfrm>
            <a:off x="2387486" y="2336783"/>
            <a:ext cx="2673113" cy="1712033"/>
          </a:xfrm>
          <a:prstGeom prst="rect">
            <a:avLst/>
          </a:prstGeom>
        </p:spPr>
      </p:pic>
      <p:sp>
        <p:nvSpPr>
          <p:cNvPr id="1066" name="Rectangle: Rounded Corners 1065">
            <a:extLst>
              <a:ext uri="{FF2B5EF4-FFF2-40B4-BE49-F238E27FC236}">
                <a16:creationId xmlns:a16="http://schemas.microsoft.com/office/drawing/2014/main" id="{915CA860-18BC-A862-B8C5-E4DA2262529B}"/>
              </a:ext>
            </a:extLst>
          </p:cNvPr>
          <p:cNvSpPr/>
          <p:nvPr/>
        </p:nvSpPr>
        <p:spPr>
          <a:xfrm>
            <a:off x="6526677" y="973535"/>
            <a:ext cx="2457906" cy="1899222"/>
          </a:xfrm>
          <a:prstGeom prst="roundRect">
            <a:avLst/>
          </a:prstGeom>
          <a:solidFill>
            <a:schemeClr val="tx2">
              <a:lumMod val="10000"/>
              <a:lumOff val="9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marL="0" lvl="0" indent="0" algn="ctr" defTabSz="533400">
              <a:lnSpc>
                <a:spcPct val="90000"/>
              </a:lnSpc>
              <a:spcBef>
                <a:spcPct val="0"/>
              </a:spcBef>
              <a:spcAft>
                <a:spcPct val="35000"/>
              </a:spcAft>
              <a:buNone/>
            </a:pPr>
            <a:r>
              <a:rPr lang="en-US" sz="11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HYDROGEN TECHNOLOGY: SHAPING THE HYDROGEN ECONOMY</a:t>
            </a:r>
            <a:endParaRPr lang="en-US" sz="1100" b="1" kern="12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marL="171450" indent="-171450" algn="just" defTabSz="533400">
              <a:lnSpc>
                <a:spcPct val="90000"/>
              </a:lnSpc>
              <a:spcBef>
                <a:spcPct val="0"/>
              </a:spcBef>
              <a:spcAft>
                <a:spcPct val="35000"/>
              </a:spcAft>
              <a:buFont typeface="Wingdings" panose="05000000000000000000" pitchFamily="2" charset="2"/>
              <a:buChar char="q"/>
            </a:pPr>
            <a:endParaRPr lang="en-US" sz="100" dirty="0">
              <a:solidFill>
                <a:schemeClr val="tx1"/>
              </a:solidFill>
              <a:latin typeface="Cambria" panose="02040503050406030204" pitchFamily="18" charset="0"/>
              <a:ea typeface="Cambria" panose="02040503050406030204" pitchFamily="18" charset="0"/>
              <a:cs typeface="Arial" panose="020B0604020202020204" pitchFamily="34" charset="0"/>
            </a:endParaRPr>
          </a:p>
          <a:p>
            <a:pPr algn="just"/>
            <a:r>
              <a:rPr lang="en-US" sz="900" b="1" dirty="0">
                <a:solidFill>
                  <a:schemeClr val="tx1"/>
                </a:solidFill>
                <a:latin typeface="Cambria" panose="02040503050406030204" pitchFamily="18" charset="0"/>
                <a:ea typeface="Cambria" panose="02040503050406030204" pitchFamily="18" charset="0"/>
              </a:rPr>
              <a:t>Policy Considerations:</a:t>
            </a:r>
            <a:endParaRPr lang="en-US" sz="900" dirty="0">
              <a:solidFill>
                <a:schemeClr val="tx1"/>
              </a:solidFill>
              <a:latin typeface="Cambria" panose="02040503050406030204" pitchFamily="18" charset="0"/>
              <a:ea typeface="Cambria" panose="02040503050406030204" pitchFamily="18" charset="0"/>
            </a:endParaRPr>
          </a:p>
          <a:p>
            <a:pPr marL="171450" indent="-171450">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 Developing financial incentives, subsidies, and tax credits for hydrogen projects.</a:t>
            </a:r>
          </a:p>
          <a:p>
            <a:pPr marL="171450" indent="-171450">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 Supporting the infrastructure development for hydrogen transport, storage, and distribution.</a:t>
            </a:r>
          </a:p>
          <a:p>
            <a:pPr marL="171450" indent="-171450" algn="just">
              <a:buFont typeface="Wingdings" panose="05000000000000000000" pitchFamily="2" charset="2"/>
              <a:buChar char="q"/>
            </a:pPr>
            <a:r>
              <a:rPr lang="en-US" sz="900" dirty="0">
                <a:solidFill>
                  <a:schemeClr val="tx1"/>
                </a:solidFill>
                <a:latin typeface="Cambria" panose="02040503050406030204" pitchFamily="18" charset="0"/>
                <a:ea typeface="Cambria" panose="02040503050406030204" pitchFamily="18" charset="0"/>
              </a:rPr>
              <a:t> Ensuring standardization of safety regulations across hydrogen sectors.</a:t>
            </a:r>
          </a:p>
        </p:txBody>
      </p:sp>
      <p:pic>
        <p:nvPicPr>
          <p:cNvPr id="1067" name="Content Placeholder 3" descr="Graphical user interface, application&#10;&#10;Description automatically generated">
            <a:extLst>
              <a:ext uri="{FF2B5EF4-FFF2-40B4-BE49-F238E27FC236}">
                <a16:creationId xmlns:a16="http://schemas.microsoft.com/office/drawing/2014/main" id="{40C4A4CC-373E-7F55-4D2B-34FF9B8D8D2A}"/>
              </a:ext>
              <a:ext uri="{147F2762-F138-4A5C-976F-8EAC2B608ADB}">
                <a16:predDERef xmlns:a16="http://schemas.microsoft.com/office/drawing/2014/main" pred="{7AE761CF-A41A-1494-DF0C-9B5472069C2F}"/>
              </a:ext>
            </a:extLst>
          </p:cNvPr>
          <p:cNvPicPr>
            <a:picLocks noChangeAspect="1"/>
          </p:cNvPicPr>
          <p:nvPr/>
        </p:nvPicPr>
        <p:blipFill rotWithShape="1">
          <a:blip r:embed="rId14">
            <a:extLst>
              <a:ext uri="{28A0092B-C50C-407E-A947-70E740481C1C}">
                <a14:useLocalDpi xmlns:a14="http://schemas.microsoft.com/office/drawing/2010/main" val="0"/>
              </a:ext>
            </a:extLst>
          </a:blip>
          <a:srcRect l="32171" t="24832" r="33585" b="10497"/>
          <a:stretch/>
        </p:blipFill>
        <p:spPr bwMode="auto">
          <a:xfrm>
            <a:off x="5045310" y="4278449"/>
            <a:ext cx="2275819" cy="2445089"/>
          </a:xfrm>
          <a:prstGeom prst="rect">
            <a:avLst/>
          </a:prstGeom>
          <a:noFill/>
          <a:ln>
            <a:noFill/>
          </a:ln>
          <a:extLst>
            <a:ext uri="{53640926-AAD7-44D8-BBD7-CCE9431645EC}">
              <a14:shadowObscured xmlns:a14="http://schemas.microsoft.com/office/drawing/2010/main"/>
            </a:ext>
          </a:extLst>
        </p:spPr>
      </p:pic>
      <p:sp>
        <p:nvSpPr>
          <p:cNvPr id="1070" name="TextBox 1069">
            <a:extLst>
              <a:ext uri="{FF2B5EF4-FFF2-40B4-BE49-F238E27FC236}">
                <a16:creationId xmlns:a16="http://schemas.microsoft.com/office/drawing/2014/main" id="{B061FEEC-2A55-BE5F-5923-2C2EF1BD8751}"/>
              </a:ext>
            </a:extLst>
          </p:cNvPr>
          <p:cNvSpPr txBox="1"/>
          <p:nvPr/>
        </p:nvSpPr>
        <p:spPr>
          <a:xfrm>
            <a:off x="7461073" y="6404655"/>
            <a:ext cx="2646053" cy="477054"/>
          </a:xfrm>
          <a:prstGeom prst="rect">
            <a:avLst/>
          </a:prstGeom>
          <a:noFill/>
        </p:spPr>
        <p:txBody>
          <a:bodyPr wrap="square" rtlCol="0">
            <a:spAutoFit/>
          </a:bodyPr>
          <a:lstStyle/>
          <a:p>
            <a:r>
              <a:rPr lang="en-US" sz="500" u="sng" dirty="0"/>
              <a:t>References</a:t>
            </a:r>
          </a:p>
          <a:p>
            <a:r>
              <a:rPr lang="en-US" sz="500" dirty="0"/>
              <a:t>1.</a:t>
            </a:r>
            <a:r>
              <a:rPr lang="en-US" sz="500" dirty="0">
                <a:hlinkClick r:id="rId15"/>
              </a:rPr>
              <a:t>energy.gov/sites/prod/files/2020/07/f76/USDOE_FE_Hydrogen_Strategy_July2020.pdf</a:t>
            </a:r>
            <a:endParaRPr lang="en-US" sz="500" dirty="0"/>
          </a:p>
          <a:p>
            <a:r>
              <a:rPr lang="en-US" sz="500" dirty="0"/>
              <a:t>2.</a:t>
            </a:r>
            <a:r>
              <a:rPr lang="fr-FR" sz="500" dirty="0"/>
              <a:t> </a:t>
            </a:r>
            <a:r>
              <a:rPr lang="fr-FR" sz="500" dirty="0">
                <a:hlinkClick r:id="rId16"/>
              </a:rPr>
              <a:t>royalsociety.org/-/media/</a:t>
            </a:r>
            <a:r>
              <a:rPr lang="fr-FR" sz="500" dirty="0" err="1">
                <a:hlinkClick r:id="rId16"/>
              </a:rPr>
              <a:t>policy</a:t>
            </a:r>
            <a:r>
              <a:rPr lang="fr-FR" sz="500" dirty="0">
                <a:hlinkClick r:id="rId16"/>
              </a:rPr>
              <a:t>/</a:t>
            </a:r>
            <a:r>
              <a:rPr lang="fr-FR" sz="500" dirty="0" err="1">
                <a:hlinkClick r:id="rId16"/>
              </a:rPr>
              <a:t>projects</a:t>
            </a:r>
            <a:r>
              <a:rPr lang="fr-FR" sz="500" dirty="0">
                <a:hlinkClick r:id="rId16"/>
              </a:rPr>
              <a:t>/climate-change-science%20solutions/climate-science-solutions-hydrogen-ammonia.pdf</a:t>
            </a:r>
            <a:endParaRPr lang="fr-FR" sz="500" dirty="0"/>
          </a:p>
          <a:p>
            <a:r>
              <a:rPr lang="fr-FR" sz="500" dirty="0"/>
              <a:t>3.</a:t>
            </a:r>
            <a:r>
              <a:rPr lang="en-US" sz="500" dirty="0">
                <a:hlinkClick r:id="rId17"/>
              </a:rPr>
              <a:t> </a:t>
            </a:r>
            <a:r>
              <a:rPr lang="en-US" sz="500" dirty="0">
                <a:hlinkClick r:id="rId18"/>
              </a:rPr>
              <a:t>Hydrogen Energy in Virginia</a:t>
            </a:r>
            <a:endParaRPr lang="en-US" sz="500" dirty="0"/>
          </a:p>
        </p:txBody>
      </p:sp>
      <p:pic>
        <p:nvPicPr>
          <p:cNvPr id="4" name="Picture 3" descr="Chart, funnel chart&#10;&#10;Description automatically generated">
            <a:extLst>
              <a:ext uri="{FF2B5EF4-FFF2-40B4-BE49-F238E27FC236}">
                <a16:creationId xmlns:a16="http://schemas.microsoft.com/office/drawing/2014/main" id="{DFDFB5F6-203F-034D-FE6E-4509904CB40B}"/>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3956" t="25728" r="25534" b="14995"/>
          <a:stretch/>
        </p:blipFill>
        <p:spPr bwMode="auto">
          <a:xfrm>
            <a:off x="4935794" y="2710205"/>
            <a:ext cx="1620380" cy="1082692"/>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E550E53-20E3-20B7-3537-00FB120EE690}"/>
              </a:ext>
            </a:extLst>
          </p:cNvPr>
          <p:cNvSpPr txBox="1"/>
          <p:nvPr/>
        </p:nvSpPr>
        <p:spPr>
          <a:xfrm>
            <a:off x="5355606" y="3803526"/>
            <a:ext cx="1265422" cy="415498"/>
          </a:xfrm>
          <a:prstGeom prst="rect">
            <a:avLst/>
          </a:prstGeom>
          <a:noFill/>
        </p:spPr>
        <p:txBody>
          <a:bodyPr wrap="square">
            <a:spAutoFit/>
          </a:bodyPr>
          <a:lstStyle/>
          <a:p>
            <a:r>
              <a:rPr lang="en-US" sz="700" b="1" dirty="0">
                <a:latin typeface="Cambria" panose="02040503050406030204" pitchFamily="18" charset="0"/>
                <a:ea typeface="Cambria" panose="02040503050406030204" pitchFamily="18" charset="0"/>
              </a:rPr>
              <a:t>Fig 4. </a:t>
            </a:r>
            <a:r>
              <a:rPr lang="en-US" sz="700" dirty="0">
                <a:latin typeface="Cambria" panose="02040503050406030204" pitchFamily="18" charset="0"/>
                <a:ea typeface="Cambria" panose="02040503050406030204" pitchFamily="18" charset="0"/>
              </a:rPr>
              <a:t>The volumetric energy density of a range of fuel option.</a:t>
            </a:r>
          </a:p>
        </p:txBody>
      </p:sp>
      <p:pic>
        <p:nvPicPr>
          <p:cNvPr id="7" name="Picture 6" descr="Chart, funnel chart&#10;&#10;Description automatically generated">
            <a:extLst>
              <a:ext uri="{FF2B5EF4-FFF2-40B4-BE49-F238E27FC236}">
                <a16:creationId xmlns:a16="http://schemas.microsoft.com/office/drawing/2014/main" id="{6C257200-6CCC-B489-A744-5A4F314918B4}"/>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75564" t="25728" r="11977" b="59178"/>
          <a:stretch/>
        </p:blipFill>
        <p:spPr bwMode="auto">
          <a:xfrm>
            <a:off x="6214889" y="3076588"/>
            <a:ext cx="379189" cy="261553"/>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F0203F42-533F-8BB7-D83C-FAB1A2185C79}"/>
              </a:ext>
            </a:extLst>
          </p:cNvPr>
          <p:cNvSpPr txBox="1"/>
          <p:nvPr/>
        </p:nvSpPr>
        <p:spPr>
          <a:xfrm>
            <a:off x="2545593" y="4065545"/>
            <a:ext cx="2751324" cy="415498"/>
          </a:xfrm>
          <a:prstGeom prst="rect">
            <a:avLst/>
          </a:prstGeom>
          <a:noFill/>
        </p:spPr>
        <p:txBody>
          <a:bodyPr wrap="square">
            <a:spAutoFit/>
          </a:bodyPr>
          <a:lstStyle/>
          <a:p>
            <a:r>
              <a:rPr lang="en-US" sz="700" b="1" dirty="0">
                <a:latin typeface="Cambria" panose="02040503050406030204" pitchFamily="18" charset="0"/>
                <a:ea typeface="Cambria" panose="02040503050406030204" pitchFamily="18" charset="0"/>
              </a:rPr>
              <a:t>Fig 3</a:t>
            </a:r>
            <a:r>
              <a:rPr lang="en-US" sz="700" dirty="0">
                <a:latin typeface="Cambria" panose="02040503050406030204" pitchFamily="18" charset="0"/>
                <a:ea typeface="Cambria" panose="02040503050406030204" pitchFamily="18" charset="0"/>
              </a:rPr>
              <a:t>. Hydrogen production cost ranges and averages by technology and equivalent prices for fossil sources with Co2 capture and storage. </a:t>
            </a:r>
          </a:p>
        </p:txBody>
      </p:sp>
      <p:sp>
        <p:nvSpPr>
          <p:cNvPr id="13" name="TextBox 12">
            <a:extLst>
              <a:ext uri="{FF2B5EF4-FFF2-40B4-BE49-F238E27FC236}">
                <a16:creationId xmlns:a16="http://schemas.microsoft.com/office/drawing/2014/main" id="{2E7ADA31-FAD6-7D46-CB84-2F3125D772A5}"/>
              </a:ext>
            </a:extLst>
          </p:cNvPr>
          <p:cNvSpPr txBox="1"/>
          <p:nvPr/>
        </p:nvSpPr>
        <p:spPr>
          <a:xfrm>
            <a:off x="7241164" y="6181254"/>
            <a:ext cx="2814720" cy="307777"/>
          </a:xfrm>
          <a:prstGeom prst="rect">
            <a:avLst/>
          </a:prstGeom>
          <a:noFill/>
        </p:spPr>
        <p:txBody>
          <a:bodyPr wrap="square">
            <a:spAutoFit/>
          </a:bodyPr>
          <a:lstStyle/>
          <a:p>
            <a:r>
              <a:rPr lang="en-US" sz="700" b="1" dirty="0">
                <a:latin typeface="Cambria" panose="02040503050406030204" pitchFamily="18" charset="0"/>
                <a:ea typeface="Cambria" panose="02040503050406030204" pitchFamily="18" charset="0"/>
              </a:rPr>
              <a:t>Fig 8. </a:t>
            </a:r>
            <a:r>
              <a:rPr lang="en-US" sz="700" dirty="0">
                <a:latin typeface="Cambria" panose="02040503050406030204" pitchFamily="18" charset="0"/>
                <a:ea typeface="Cambria" panose="02040503050406030204" pitchFamily="18" charset="0"/>
              </a:rPr>
              <a:t>Hydrogen Uses, national benefits and relationship of FE’s R&amp;D program elements to comprehensive hydrogen strategy. </a:t>
            </a:r>
          </a:p>
        </p:txBody>
      </p:sp>
      <p:sp>
        <p:nvSpPr>
          <p:cNvPr id="14" name="Arrow: Right 13">
            <a:extLst>
              <a:ext uri="{FF2B5EF4-FFF2-40B4-BE49-F238E27FC236}">
                <a16:creationId xmlns:a16="http://schemas.microsoft.com/office/drawing/2014/main" id="{C145DC2C-A41C-CE16-2BCE-CE1F42FDBC0B}"/>
              </a:ext>
            </a:extLst>
          </p:cNvPr>
          <p:cNvSpPr/>
          <p:nvPr/>
        </p:nvSpPr>
        <p:spPr>
          <a:xfrm>
            <a:off x="9721196" y="6355232"/>
            <a:ext cx="8983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21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2000">
              <a:srgbClr val="FFC000"/>
            </a:gs>
            <a:gs pos="62000">
              <a:srgbClr val="FFFF00"/>
            </a:gs>
            <a:gs pos="100000">
              <a:srgbClr val="FF0000"/>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9" name="Rectangle 58">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1F400B-803B-BA2E-5A1E-6756978E7029}"/>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2600" b="1" dirty="0">
                <a:latin typeface="Times New Roman" panose="02020603050405020304" pitchFamily="18" charset="0"/>
                <a:cs typeface="Times New Roman" panose="02020603050405020304" pitchFamily="18" charset="0"/>
              </a:rPr>
              <a:t>SAE BAJA BRAKING </a:t>
            </a:r>
          </a:p>
        </p:txBody>
      </p:sp>
      <p:sp>
        <p:nvSpPr>
          <p:cNvPr id="64" name="Rectangle 6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62A86DC6-602A-E3B6-FC84-7DCCC046C7A5}"/>
              </a:ext>
            </a:extLst>
          </p:cNvPr>
          <p:cNvSpPr txBox="1">
            <a:spLocks/>
          </p:cNvSpPr>
          <p:nvPr/>
        </p:nvSpPr>
        <p:spPr>
          <a:xfrm>
            <a:off x="1055715" y="2508105"/>
            <a:ext cx="5040285"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latin typeface="Cambria" panose="02040503050406030204" pitchFamily="18" charset="0"/>
                <a:ea typeface="Cambria" panose="02040503050406030204" pitchFamily="18" charset="0"/>
              </a:rPr>
              <a:t>A detailed structural and thermal analysis of the brake disc was performed to evaluate stress distribution, deformation, and temperature rise during braking events. </a:t>
            </a:r>
          </a:p>
          <a:p>
            <a:pPr algn="just"/>
            <a:r>
              <a:rPr lang="en-US" sz="1600" dirty="0">
                <a:latin typeface="Cambria" panose="02040503050406030204" pitchFamily="18" charset="0"/>
                <a:ea typeface="Cambria" panose="02040503050406030204" pitchFamily="18" charset="0"/>
              </a:rPr>
              <a:t>Finite Element Analysis (FEA) was conducted to ensure the disc could withstand repeated thermal cycles and mechanical loads without failure. The design process emphasized lightweight construction, effective heat dissipation, and safety compliance, contributing to a responsive and durable braking system for the BAJA vehicle.</a:t>
            </a:r>
          </a:p>
        </p:txBody>
      </p:sp>
      <p:pic>
        <p:nvPicPr>
          <p:cNvPr id="14" name="Content Placeholder 13">
            <a:extLst>
              <a:ext uri="{FF2B5EF4-FFF2-40B4-BE49-F238E27FC236}">
                <a16:creationId xmlns:a16="http://schemas.microsoft.com/office/drawing/2014/main" id="{30EB26B8-00A6-B26A-880A-ACA8419FEB2D}"/>
              </a:ext>
            </a:extLst>
          </p:cNvPr>
          <p:cNvPicPr preferRelativeResize="0">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6572187" y="801641"/>
            <a:ext cx="2428336" cy="25811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AB285CB7-0830-CB1F-231A-26B35AAA3A3C}"/>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8876912" y="3582619"/>
            <a:ext cx="2581173" cy="25811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5BD89822-58FF-52F5-9608-8214EEDC48F2}"/>
              </a:ext>
            </a:extLst>
          </p:cNvPr>
          <p:cNvSpPr txBox="1"/>
          <p:nvPr/>
        </p:nvSpPr>
        <p:spPr>
          <a:xfrm>
            <a:off x="9091636" y="1998409"/>
            <a:ext cx="2508507" cy="584775"/>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Complete Braking Design Assembly</a:t>
            </a:r>
          </a:p>
        </p:txBody>
      </p:sp>
      <p:sp>
        <p:nvSpPr>
          <p:cNvPr id="5" name="TextBox 4">
            <a:extLst>
              <a:ext uri="{FF2B5EF4-FFF2-40B4-BE49-F238E27FC236}">
                <a16:creationId xmlns:a16="http://schemas.microsoft.com/office/drawing/2014/main" id="{AC7B8ADD-7ED6-C6ED-39CA-C203B4EAA038}"/>
              </a:ext>
            </a:extLst>
          </p:cNvPr>
          <p:cNvSpPr txBox="1"/>
          <p:nvPr/>
        </p:nvSpPr>
        <p:spPr>
          <a:xfrm>
            <a:off x="6135392" y="4834413"/>
            <a:ext cx="3042193"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Vehicle Wheel</a:t>
            </a:r>
            <a:r>
              <a:rPr lang="en-US" sz="1800" i="1" dirty="0">
                <a:latin typeface="Times New Roman" panose="02020603050405020304" pitchFamily="18" charset="0"/>
                <a:cs typeface="Times New Roman" panose="02020603050405020304" pitchFamily="18" charset="0"/>
              </a:rPr>
              <a:t> Hub Design</a:t>
            </a:r>
          </a:p>
        </p:txBody>
      </p:sp>
    </p:spTree>
    <p:extLst>
      <p:ext uri="{BB962C8B-B14F-4D97-AF65-F5344CB8AC3E}">
        <p14:creationId xmlns:p14="http://schemas.microsoft.com/office/powerpoint/2010/main" val="2691389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BA09CAB4-5A7A-1693-F708-DD8F74262A8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9" name="Straight Connector 18">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9A37BC3-7036-8A0D-AB9A-2F14BE7024E9}"/>
              </a:ext>
            </a:extLst>
          </p:cNvPr>
          <p:cNvSpPr>
            <a:spLocks noGrp="1"/>
          </p:cNvSpPr>
          <p:nvPr>
            <p:ph type="title"/>
          </p:nvPr>
        </p:nvSpPr>
        <p:spPr>
          <a:xfrm>
            <a:off x="838200" y="322593"/>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SIMULATION RESULTS</a:t>
            </a:r>
          </a:p>
        </p:txBody>
      </p:sp>
      <p:pic>
        <p:nvPicPr>
          <p:cNvPr id="6" name="Picture 5">
            <a:extLst>
              <a:ext uri="{FF2B5EF4-FFF2-40B4-BE49-F238E27FC236}">
                <a16:creationId xmlns:a16="http://schemas.microsoft.com/office/drawing/2014/main" id="{79716B51-8E26-EE13-B9BF-B36AB298DE77}"/>
              </a:ext>
            </a:extLst>
          </p:cNvPr>
          <p:cNvPicPr preferRelativeResize="0">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841" y="3396009"/>
            <a:ext cx="1828800" cy="1828800"/>
          </a:xfrm>
          <a:prstGeom prst="rect">
            <a:avLst/>
          </a:prstGeom>
        </p:spPr>
      </p:pic>
      <p:pic>
        <p:nvPicPr>
          <p:cNvPr id="7" name="Picture 6">
            <a:extLst>
              <a:ext uri="{FF2B5EF4-FFF2-40B4-BE49-F238E27FC236}">
                <a16:creationId xmlns:a16="http://schemas.microsoft.com/office/drawing/2014/main" id="{06F70B9C-A78D-6C0F-CAB5-BB534B86D59B}"/>
              </a:ext>
            </a:extLst>
          </p:cNvPr>
          <p:cNvPicPr preferRelativeResize="0">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5841" y="1373837"/>
            <a:ext cx="1828800" cy="1828800"/>
          </a:xfrm>
          <a:prstGeom prst="rect">
            <a:avLst/>
          </a:prstGeom>
        </p:spPr>
      </p:pic>
      <p:pic>
        <p:nvPicPr>
          <p:cNvPr id="8" name="Picture 7">
            <a:extLst>
              <a:ext uri="{FF2B5EF4-FFF2-40B4-BE49-F238E27FC236}">
                <a16:creationId xmlns:a16="http://schemas.microsoft.com/office/drawing/2014/main" id="{25446D5D-824B-3817-37BE-283E933B7BFD}"/>
              </a:ext>
            </a:extLst>
          </p:cNvPr>
          <p:cNvPicPr preferRelativeResize="0">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2282" y="1408749"/>
            <a:ext cx="2743200" cy="1828800"/>
          </a:xfrm>
          <a:prstGeom prst="rect">
            <a:avLst/>
          </a:prstGeom>
        </p:spPr>
      </p:pic>
      <p:pic>
        <p:nvPicPr>
          <p:cNvPr id="9" name="Picture 8">
            <a:extLst>
              <a:ext uri="{FF2B5EF4-FFF2-40B4-BE49-F238E27FC236}">
                <a16:creationId xmlns:a16="http://schemas.microsoft.com/office/drawing/2014/main" id="{AD98B3A7-709B-B1CA-6E51-04C5E117C6E1}"/>
              </a:ext>
            </a:extLst>
          </p:cNvPr>
          <p:cNvPicPr preferRelativeResize="0">
            <a:picLocks/>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6303" y="1408749"/>
            <a:ext cx="2743200" cy="1828800"/>
          </a:xfrm>
          <a:prstGeom prst="rect">
            <a:avLst/>
          </a:prstGeom>
        </p:spPr>
      </p:pic>
      <p:pic>
        <p:nvPicPr>
          <p:cNvPr id="12" name="Picture 11">
            <a:extLst>
              <a:ext uri="{FF2B5EF4-FFF2-40B4-BE49-F238E27FC236}">
                <a16:creationId xmlns:a16="http://schemas.microsoft.com/office/drawing/2014/main" id="{12805074-8D0C-3895-003D-8E9280736C70}"/>
              </a:ext>
            </a:extLst>
          </p:cNvPr>
          <p:cNvPicPr preferRelativeResize="0">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86303" y="3452381"/>
            <a:ext cx="2743200" cy="1828800"/>
          </a:xfrm>
          <a:prstGeom prst="rect">
            <a:avLst/>
          </a:prstGeom>
        </p:spPr>
      </p:pic>
      <p:pic>
        <p:nvPicPr>
          <p:cNvPr id="23" name="Picture 22">
            <a:extLst>
              <a:ext uri="{FF2B5EF4-FFF2-40B4-BE49-F238E27FC236}">
                <a16:creationId xmlns:a16="http://schemas.microsoft.com/office/drawing/2014/main" id="{14ABA8ED-4905-5D05-08B0-9D6FC5E9C82F}"/>
              </a:ext>
            </a:extLst>
          </p:cNvPr>
          <p:cNvPicPr preferRelativeResize="0">
            <a:picLocks/>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00055" y="3452381"/>
            <a:ext cx="2743200" cy="1828800"/>
          </a:xfrm>
          <a:prstGeom prst="rect">
            <a:avLst/>
          </a:prstGeom>
        </p:spPr>
      </p:pic>
      <p:sp>
        <p:nvSpPr>
          <p:cNvPr id="2" name="TextBox 1">
            <a:extLst>
              <a:ext uri="{FF2B5EF4-FFF2-40B4-BE49-F238E27FC236}">
                <a16:creationId xmlns:a16="http://schemas.microsoft.com/office/drawing/2014/main" id="{E9668A0B-EB66-E6B2-C08C-D35D0360038B}"/>
              </a:ext>
            </a:extLst>
          </p:cNvPr>
          <p:cNvSpPr txBox="1"/>
          <p:nvPr/>
        </p:nvSpPr>
        <p:spPr>
          <a:xfrm>
            <a:off x="838200" y="1769806"/>
            <a:ext cx="1205779"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Brake Pedal</a:t>
            </a:r>
          </a:p>
        </p:txBody>
      </p:sp>
      <p:sp>
        <p:nvSpPr>
          <p:cNvPr id="3" name="TextBox 2">
            <a:extLst>
              <a:ext uri="{FF2B5EF4-FFF2-40B4-BE49-F238E27FC236}">
                <a16:creationId xmlns:a16="http://schemas.microsoft.com/office/drawing/2014/main" id="{56790719-3550-14D4-27F1-9A3B60D06DEE}"/>
              </a:ext>
            </a:extLst>
          </p:cNvPr>
          <p:cNvSpPr txBox="1"/>
          <p:nvPr/>
        </p:nvSpPr>
        <p:spPr>
          <a:xfrm>
            <a:off x="718974" y="5055532"/>
            <a:ext cx="1103187"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Brake Disc</a:t>
            </a:r>
          </a:p>
        </p:txBody>
      </p:sp>
    </p:spTree>
    <p:extLst>
      <p:ext uri="{BB962C8B-B14F-4D97-AF65-F5344CB8AC3E}">
        <p14:creationId xmlns:p14="http://schemas.microsoft.com/office/powerpoint/2010/main" val="2909719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DB43BCC8-43EB-C530-AA1D-BFF13E22B98B}"/>
            </a:ext>
          </a:extLst>
        </p:cNvPr>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EB708185-20C0-40F2-8F2D-8EB9E34B3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9" name="Rectangle 68">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Rectangle 81">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613E0-FBF2-54AA-5BD1-4D7BE01C6C34}"/>
              </a:ext>
            </a:extLst>
          </p:cNvPr>
          <p:cNvSpPr>
            <a:spLocks noGrp="1"/>
          </p:cNvSpPr>
          <p:nvPr>
            <p:ph type="title"/>
          </p:nvPr>
        </p:nvSpPr>
        <p:spPr>
          <a:xfrm>
            <a:off x="1057025" y="922644"/>
            <a:ext cx="5040285" cy="1169585"/>
          </a:xfrm>
        </p:spPr>
        <p:txBody>
          <a:bodyPr anchor="b">
            <a:normAutofit/>
          </a:bodyPr>
          <a:lstStyle/>
          <a:p>
            <a:r>
              <a:rPr lang="en-US" sz="2600" b="1" dirty="0">
                <a:latin typeface="Times New Roman" panose="02020603050405020304" pitchFamily="18" charset="0"/>
                <a:cs typeface="Times New Roman" panose="02020603050405020304" pitchFamily="18" charset="0"/>
              </a:rPr>
              <a:t>FRICTION STIR WELDING OF DISSIMILAR ALLOYS</a:t>
            </a:r>
          </a:p>
        </p:txBody>
      </p:sp>
      <p:sp>
        <p:nvSpPr>
          <p:cNvPr id="83" name="Rectangle 8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28AE57-A40C-FCA4-854C-180304BC3846}"/>
              </a:ext>
            </a:extLst>
          </p:cNvPr>
          <p:cNvSpPr>
            <a:spLocks noGrp="1"/>
          </p:cNvSpPr>
          <p:nvPr>
            <p:ph idx="1"/>
          </p:nvPr>
        </p:nvSpPr>
        <p:spPr>
          <a:xfrm>
            <a:off x="1055715" y="2508105"/>
            <a:ext cx="5040285" cy="3632493"/>
          </a:xfrm>
        </p:spPr>
        <p:txBody>
          <a:bodyPr anchor="ctr">
            <a:normAutofit lnSpcReduction="10000"/>
          </a:bodyPr>
          <a:lstStyle/>
          <a:p>
            <a:pPr algn="just"/>
            <a:r>
              <a:rPr lang="en-US" sz="1600" dirty="0">
                <a:latin typeface="Cambria" panose="02040503050406030204" pitchFamily="18" charset="0"/>
                <a:ea typeface="Cambria" panose="02040503050406030204" pitchFamily="18" charset="0"/>
              </a:rPr>
              <a:t>Peak temperature, torque, and material hardness were calculated using established constitutive models for both similar and dissimilar alloys. </a:t>
            </a:r>
          </a:p>
          <a:p>
            <a:pPr algn="just"/>
            <a:r>
              <a:rPr lang="en-US" sz="1600" dirty="0">
                <a:latin typeface="Cambria" panose="02040503050406030204" pitchFamily="18" charset="0"/>
                <a:ea typeface="Cambria" panose="02040503050406030204" pitchFamily="18" charset="0"/>
              </a:rPr>
              <a:t>Position analysis for dissimilar alloys was conducted by varying tool rotational speed and translational speed at each weld position. </a:t>
            </a:r>
          </a:p>
          <a:p>
            <a:pPr algn="just"/>
            <a:r>
              <a:rPr lang="en-US" sz="1600" dirty="0">
                <a:latin typeface="Cambria" panose="02040503050406030204" pitchFamily="18" charset="0"/>
                <a:ea typeface="Cambria" panose="02040503050406030204" pitchFamily="18" charset="0"/>
              </a:rPr>
              <a:t>Finite element simulations of the friction stir welding (FSW) process were performed under both similar and dissimilar material conditions, with variations in test parameters. </a:t>
            </a:r>
          </a:p>
          <a:p>
            <a:pPr algn="just"/>
            <a:r>
              <a:rPr lang="en-US" sz="1600" dirty="0">
                <a:latin typeface="Cambria" panose="02040503050406030204" pitchFamily="18" charset="0"/>
                <a:ea typeface="Cambria" panose="02040503050406030204" pitchFamily="18" charset="0"/>
              </a:rPr>
              <a:t>Tool rotational and translational speeds were adjusted for different weld positions, and von Mises stresses and peak temperatures were simulated. The simulated peak temperatures showed close agreement with analytical models, with a maximum error of just 4.40%.</a:t>
            </a:r>
          </a:p>
        </p:txBody>
      </p:sp>
      <p:pic>
        <p:nvPicPr>
          <p:cNvPr id="6" name="Picture 5" descr="A grey object with a long pole&#10;&#10;AI-generated content may be incorrect.">
            <a:extLst>
              <a:ext uri="{FF2B5EF4-FFF2-40B4-BE49-F238E27FC236}">
                <a16:creationId xmlns:a16="http://schemas.microsoft.com/office/drawing/2014/main" id="{9B42B70D-9E17-F55B-545A-19A1D0B77FD4}"/>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r="3620" b="8"/>
          <a:stretch>
            <a:fillRect/>
          </a:stretch>
        </p:blipFill>
        <p:spPr bwMode="auto">
          <a:xfrm>
            <a:off x="9138456" y="3848384"/>
            <a:ext cx="2103120" cy="2011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A pen on a square piece of paper&#10;&#10;AI-generated content may be incorrect.">
            <a:extLst>
              <a:ext uri="{FF2B5EF4-FFF2-40B4-BE49-F238E27FC236}">
                <a16:creationId xmlns:a16="http://schemas.microsoft.com/office/drawing/2014/main" id="{4B2F0220-40A5-4DE2-0EC0-0A9F70970C6A}"/>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t="7614" r="2" b="2"/>
          <a:stretch>
            <a:fillRect/>
          </a:stretch>
        </p:blipFill>
        <p:spPr bwMode="auto">
          <a:xfrm>
            <a:off x="6534594" y="3848384"/>
            <a:ext cx="2103120" cy="2011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76E9F36A-3158-1671-9E3A-6C5E16E5FB90}"/>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9661" y="976282"/>
            <a:ext cx="4669389" cy="2574165"/>
          </a:xfrm>
          <a:prstGeom prst="roundRect">
            <a:avLst>
              <a:gd name="adj" fmla="val 4167"/>
            </a:avLst>
          </a:prstGeom>
          <a:solidFill>
            <a:srgbClr val="FFFFFF"/>
          </a:solidFill>
          <a:ln w="76200" cap="sq">
            <a:solidFill>
              <a:srgbClr val="EAEAEA"/>
            </a:solidFill>
            <a:miter lim="800000"/>
          </a:ln>
          <a:effectLst>
            <a:outerShdw dist="35921" dir="2700000" algn="ctr" rotWithShape="0">
              <a:schemeClr val="bg2"/>
            </a:outerShdw>
          </a:effectLst>
          <a:scene3d>
            <a:camera prst="orthographicFront"/>
            <a:lightRig rig="threePt" dir="t">
              <a:rot lat="0" lon="0" rev="2700000"/>
            </a:lightRig>
          </a:scene3d>
          <a:sp3d contourW="6350">
            <a:bevelT h="38100"/>
            <a:contourClr>
              <a:srgbClr val="C0C0C0"/>
            </a:contourClr>
          </a:sp3d>
        </p:spPr>
      </p:pic>
      <p:sp>
        <p:nvSpPr>
          <p:cNvPr id="9" name="Arrow: Right 8">
            <a:extLst>
              <a:ext uri="{FF2B5EF4-FFF2-40B4-BE49-F238E27FC236}">
                <a16:creationId xmlns:a16="http://schemas.microsoft.com/office/drawing/2014/main" id="{321DF517-D180-F7DF-BAF7-0A9743817E49}"/>
              </a:ext>
            </a:extLst>
          </p:cNvPr>
          <p:cNvSpPr/>
          <p:nvPr/>
        </p:nvSpPr>
        <p:spPr>
          <a:xfrm>
            <a:off x="8697685" y="4680857"/>
            <a:ext cx="335079" cy="152400"/>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174E62-F58C-1A79-B416-EE6C1EB78FD3}"/>
              </a:ext>
            </a:extLst>
          </p:cNvPr>
          <p:cNvSpPr txBox="1"/>
          <p:nvPr/>
        </p:nvSpPr>
        <p:spPr>
          <a:xfrm>
            <a:off x="8142250" y="628604"/>
            <a:ext cx="1238609"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Tool Profiles</a:t>
            </a:r>
          </a:p>
        </p:txBody>
      </p:sp>
      <p:sp>
        <p:nvSpPr>
          <p:cNvPr id="5" name="TextBox 4">
            <a:extLst>
              <a:ext uri="{FF2B5EF4-FFF2-40B4-BE49-F238E27FC236}">
                <a16:creationId xmlns:a16="http://schemas.microsoft.com/office/drawing/2014/main" id="{68568D84-8CBE-D343-36E9-051D3EFD06AE}"/>
              </a:ext>
            </a:extLst>
          </p:cNvPr>
          <p:cNvSpPr txBox="1"/>
          <p:nvPr/>
        </p:nvSpPr>
        <p:spPr>
          <a:xfrm>
            <a:off x="7230635" y="5881718"/>
            <a:ext cx="3590085"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Before and After Welding Process Design</a:t>
            </a:r>
          </a:p>
        </p:txBody>
      </p:sp>
    </p:spTree>
    <p:extLst>
      <p:ext uri="{BB962C8B-B14F-4D97-AF65-F5344CB8AC3E}">
        <p14:creationId xmlns:p14="http://schemas.microsoft.com/office/powerpoint/2010/main" val="382687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C4B38BB2-B7BB-9F65-AA79-B458DC63FDD9}"/>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9" name="Straight Connector 28">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Rectangle 31">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D8540-0B50-B1DA-0A07-87C005D40D79}"/>
              </a:ext>
            </a:extLst>
          </p:cNvPr>
          <p:cNvSpPr>
            <a:spLocks noGrp="1"/>
          </p:cNvSpPr>
          <p:nvPr>
            <p:ph type="title"/>
          </p:nvPr>
        </p:nvSpPr>
        <p:spPr>
          <a:xfrm>
            <a:off x="596464" y="311068"/>
            <a:ext cx="10071536" cy="929750"/>
          </a:xfrm>
        </p:spPr>
        <p:txBody>
          <a:bodyPr vert="horz" lIns="91440" tIns="45720" rIns="91440" bIns="45720" rtlCol="0" anchor="b">
            <a:normAutofit/>
          </a:bodyPr>
          <a:lstStyle/>
          <a:p>
            <a:r>
              <a:rPr lang="en-US" sz="3200" b="1" dirty="0">
                <a:latin typeface="Times New Roman" panose="02020603050405020304" pitchFamily="18" charset="0"/>
                <a:cs typeface="Times New Roman" panose="02020603050405020304" pitchFamily="18" charset="0"/>
              </a:rPr>
              <a:t>SIMULATION RESULTS</a:t>
            </a:r>
            <a:endParaRPr lang="en-US" sz="3200" b="1" dirty="0"/>
          </a:p>
        </p:txBody>
      </p:sp>
      <p:pic>
        <p:nvPicPr>
          <p:cNvPr id="9" name="mesh_mesh1_swe1_dis1.jpeg">
            <a:extLst>
              <a:ext uri="{FF2B5EF4-FFF2-40B4-BE49-F238E27FC236}">
                <a16:creationId xmlns:a16="http://schemas.microsoft.com/office/drawing/2014/main" id="{9F1D03D2-CB4B-42D4-5644-EA86E5DEB08F}"/>
              </a:ext>
            </a:extLst>
          </p:cNvPr>
          <p:cNvPicPr preferRelativeResize="0">
            <a:picLocks noGrp="1"/>
          </p:cNvPicPr>
          <p:nvPr>
            <p:ph idx="1"/>
          </p:nvPr>
        </p:nvPicPr>
        <p:blipFill>
          <a:blip r:embed="rId7" cstate="print"/>
          <a:stretch>
            <a:fillRect/>
          </a:stretch>
        </p:blipFill>
        <p:spPr>
          <a:xfrm>
            <a:off x="8528574" y="502461"/>
            <a:ext cx="3017520" cy="1463040"/>
          </a:xfrm>
          <a:prstGeom prst="rect">
            <a:avLst/>
          </a:prstGeom>
        </p:spPr>
      </p:pic>
      <p:pic>
        <p:nvPicPr>
          <p:cNvPr id="10" name="pg_pg1.jpeg">
            <a:extLst>
              <a:ext uri="{FF2B5EF4-FFF2-40B4-BE49-F238E27FC236}">
                <a16:creationId xmlns:a16="http://schemas.microsoft.com/office/drawing/2014/main" id="{2FA97E8B-3D5F-236F-F269-DB7BE5899ECC}"/>
              </a:ext>
            </a:extLst>
          </p:cNvPr>
          <p:cNvPicPr preferRelativeResize="0"/>
          <p:nvPr/>
        </p:nvPicPr>
        <p:blipFill>
          <a:blip r:embed="rId8" cstate="print"/>
          <a:stretch>
            <a:fillRect/>
          </a:stretch>
        </p:blipFill>
        <p:spPr>
          <a:xfrm>
            <a:off x="8578016" y="2208987"/>
            <a:ext cx="3017520" cy="1463040"/>
          </a:xfrm>
          <a:prstGeom prst="rect">
            <a:avLst/>
          </a:prstGeom>
        </p:spPr>
      </p:pic>
      <p:pic>
        <p:nvPicPr>
          <p:cNvPr id="11" name="pg_pg2.jpeg">
            <a:extLst>
              <a:ext uri="{FF2B5EF4-FFF2-40B4-BE49-F238E27FC236}">
                <a16:creationId xmlns:a16="http://schemas.microsoft.com/office/drawing/2014/main" id="{F47D34D4-E6BA-0334-A443-83BA9D4603DA}"/>
              </a:ext>
            </a:extLst>
          </p:cNvPr>
          <p:cNvPicPr preferRelativeResize="0"/>
          <p:nvPr/>
        </p:nvPicPr>
        <p:blipFill>
          <a:blip r:embed="rId9" cstate="print"/>
          <a:stretch>
            <a:fillRect/>
          </a:stretch>
        </p:blipFill>
        <p:spPr>
          <a:xfrm>
            <a:off x="8528574" y="3968173"/>
            <a:ext cx="3017520" cy="1463040"/>
          </a:xfrm>
          <a:prstGeom prst="rect">
            <a:avLst/>
          </a:prstGeom>
        </p:spPr>
      </p:pic>
      <p:pic>
        <p:nvPicPr>
          <p:cNvPr id="12" name="Content Placeholder 7">
            <a:extLst>
              <a:ext uri="{FF2B5EF4-FFF2-40B4-BE49-F238E27FC236}">
                <a16:creationId xmlns:a16="http://schemas.microsoft.com/office/drawing/2014/main" id="{A86FDDAA-464E-BC22-9149-8C57E9025C77}"/>
              </a:ext>
            </a:extLst>
          </p:cNvPr>
          <p:cNvPicPr preferRelativeResize="0">
            <a:picLocks/>
          </p:cNvPicPr>
          <p:nvPr/>
        </p:nvPicPr>
        <p:blipFill>
          <a:blip r:embed="rId10" cstate="print">
            <a:extLst>
              <a:ext uri="{28A0092B-C50C-407E-A947-70E740481C1C}">
                <a14:useLocalDpi xmlns:a14="http://schemas.microsoft.com/office/drawing/2010/main" val="0"/>
              </a:ext>
            </a:extLst>
          </a:blip>
          <a:stretch>
            <a:fillRect/>
          </a:stretch>
        </p:blipFill>
        <p:spPr>
          <a:xfrm>
            <a:off x="645906" y="1730520"/>
            <a:ext cx="3017520" cy="1463040"/>
          </a:xfrm>
          <a:prstGeom prst="rect">
            <a:avLst/>
          </a:prstGeom>
        </p:spPr>
      </p:pic>
      <p:pic>
        <p:nvPicPr>
          <p:cNvPr id="14" name="1-2 TEMP  1200RPM.avi">
            <a:hlinkClick r:id="" action="ppaction://media"/>
            <a:extLst>
              <a:ext uri="{FF2B5EF4-FFF2-40B4-BE49-F238E27FC236}">
                <a16:creationId xmlns:a16="http://schemas.microsoft.com/office/drawing/2014/main" id="{F9A852F3-7312-16D7-DD08-5659193367E0}"/>
              </a:ext>
            </a:extLst>
          </p:cNvPr>
          <p:cNvPicPr preferRelativeResize="0">
            <a:picLocks/>
          </p:cNvPicPr>
          <p:nvPr>
            <a:videoFile r:link="rId2"/>
            <p:extLst>
              <p:ext uri="{DAA4B4D4-6D71-4841-9C94-3DE7FCFB9230}">
                <p14:media xmlns:p14="http://schemas.microsoft.com/office/powerpoint/2010/main" r:embed="rId1"/>
              </p:ext>
            </p:extLst>
          </p:nvPr>
        </p:nvPicPr>
        <p:blipFill>
          <a:blip r:embed="rId11"/>
          <a:stretch>
            <a:fillRect/>
          </a:stretch>
        </p:blipFill>
        <p:spPr>
          <a:xfrm>
            <a:off x="4241180" y="1294587"/>
            <a:ext cx="3474720" cy="1645920"/>
          </a:xfrm>
          <a:prstGeom prst="rect">
            <a:avLst/>
          </a:prstGeom>
        </p:spPr>
      </p:pic>
      <p:pic>
        <p:nvPicPr>
          <p:cNvPr id="18" name="Picture 17">
            <a:extLst>
              <a:ext uri="{FF2B5EF4-FFF2-40B4-BE49-F238E27FC236}">
                <a16:creationId xmlns:a16="http://schemas.microsoft.com/office/drawing/2014/main" id="{A35C0301-0EEC-9929-021F-C0C609D17A37}"/>
              </a:ext>
            </a:extLst>
          </p:cNvPr>
          <p:cNvPicPr preferRelativeResize="0">
            <a:picLocks/>
          </p:cNvPicPr>
          <p:nvPr/>
        </p:nvPicPr>
        <p:blipFill rotWithShape="1">
          <a:blip r:embed="rId12" cstate="print">
            <a:extLst>
              <a:ext uri="{28A0092B-C50C-407E-A947-70E740481C1C}">
                <a14:useLocalDpi xmlns:a14="http://schemas.microsoft.com/office/drawing/2010/main" val="0"/>
              </a:ext>
            </a:extLst>
          </a:blip>
          <a:srcRect l="2064" b="12462"/>
          <a:stretch/>
        </p:blipFill>
        <p:spPr>
          <a:xfrm>
            <a:off x="697320" y="3489706"/>
            <a:ext cx="3017520" cy="1463040"/>
          </a:xfrm>
          <a:prstGeom prst="rect">
            <a:avLst/>
          </a:prstGeom>
        </p:spPr>
      </p:pic>
      <p:pic>
        <p:nvPicPr>
          <p:cNvPr id="20" name="1-2 TEMP WITH TOOL  1200RPM">
            <a:hlinkClick r:id="" action="ppaction://media"/>
            <a:extLst>
              <a:ext uri="{FF2B5EF4-FFF2-40B4-BE49-F238E27FC236}">
                <a16:creationId xmlns:a16="http://schemas.microsoft.com/office/drawing/2014/main" id="{3DC150FA-B74F-D1B5-3F31-40392387483D}"/>
              </a:ext>
            </a:extLst>
          </p:cNvPr>
          <p:cNvPicPr preferRelativeResize="0">
            <a:picLocks/>
          </p:cNvPicPr>
          <p:nvPr>
            <a:videoFile r:link="rId4"/>
            <p:extLst>
              <p:ext uri="{DAA4B4D4-6D71-4841-9C94-3DE7FCFB9230}">
                <p14:media xmlns:p14="http://schemas.microsoft.com/office/powerpoint/2010/main" r:embed="rId3"/>
              </p:ext>
            </p:extLst>
          </p:nvPr>
        </p:nvPicPr>
        <p:blipFill>
          <a:blip r:embed="rId13"/>
          <a:stretch>
            <a:fillRect/>
          </a:stretch>
        </p:blipFill>
        <p:spPr>
          <a:xfrm>
            <a:off x="4290622" y="3463858"/>
            <a:ext cx="3474720" cy="1645920"/>
          </a:xfrm>
          <a:prstGeom prst="rect">
            <a:avLst/>
          </a:prstGeom>
        </p:spPr>
      </p:pic>
      <p:sp>
        <p:nvSpPr>
          <p:cNvPr id="22" name="TextBox 21">
            <a:extLst>
              <a:ext uri="{FF2B5EF4-FFF2-40B4-BE49-F238E27FC236}">
                <a16:creationId xmlns:a16="http://schemas.microsoft.com/office/drawing/2014/main" id="{5705F818-DFF4-612D-808F-3FD3E3C12051}"/>
              </a:ext>
            </a:extLst>
          </p:cNvPr>
          <p:cNvSpPr txBox="1"/>
          <p:nvPr/>
        </p:nvSpPr>
        <p:spPr>
          <a:xfrm>
            <a:off x="3009014" y="5237259"/>
            <a:ext cx="1603324"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ABAQUS Results</a:t>
            </a:r>
          </a:p>
        </p:txBody>
      </p:sp>
      <p:sp>
        <p:nvSpPr>
          <p:cNvPr id="23" name="TextBox 22">
            <a:extLst>
              <a:ext uri="{FF2B5EF4-FFF2-40B4-BE49-F238E27FC236}">
                <a16:creationId xmlns:a16="http://schemas.microsoft.com/office/drawing/2014/main" id="{B97B2675-0126-BE21-1AA7-5E0578FCF0C3}"/>
              </a:ext>
            </a:extLst>
          </p:cNvPr>
          <p:cNvSpPr txBox="1"/>
          <p:nvPr/>
        </p:nvSpPr>
        <p:spPr>
          <a:xfrm>
            <a:off x="9187197" y="5225902"/>
            <a:ext cx="1687065"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COMSOL Results</a:t>
            </a:r>
          </a:p>
        </p:txBody>
      </p:sp>
    </p:spTree>
    <p:extLst>
      <p:ext uri="{BB962C8B-B14F-4D97-AF65-F5344CB8AC3E}">
        <p14:creationId xmlns:p14="http://schemas.microsoft.com/office/powerpoint/2010/main" val="398069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4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seq concurrent="1" nextAc="seek">
              <p:cTn id="12" restart="whenNotActive" fill="hold" evtFilter="cancelBubble" nodeType="interactiveSeq">
                <p:stCondLst>
                  <p:cond evt="onClick" delay="0">
                    <p:tgtEl>
                      <p:spTgt spid="2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0"/>
                                        </p:tgtEl>
                                      </p:cBhvr>
                                    </p:cmd>
                                  </p:childTnLst>
                                </p:cTn>
                              </p:par>
                            </p:childTnLst>
                          </p:cTn>
                        </p:par>
                      </p:childTnLst>
                    </p:cTn>
                  </p:par>
                </p:childTnLst>
              </p:cTn>
              <p:nextCondLst>
                <p:cond evt="onClick" delay="0">
                  <p:tgtEl>
                    <p:spTgt spid="20"/>
                  </p:tgtEl>
                </p:cond>
              </p:nextCondLst>
            </p:seq>
            <p:video>
              <p:cMediaNode vol="80000">
                <p:cTn id="17" fill="hold" display="0">
                  <p:stCondLst>
                    <p:cond delay="indefinite"/>
                  </p:stCondLst>
                </p:cTn>
                <p:tgtEl>
                  <p:spTgt spid="14"/>
                </p:tgtEl>
              </p:cMediaNode>
            </p:video>
            <p:video>
              <p:cMediaNode vol="80000">
                <p:cTn id="18" fill="hold" display="0">
                  <p:stCondLst>
                    <p:cond delay="indefinite"/>
                  </p:stCondLst>
                </p:cTn>
                <p:tgtEl>
                  <p:spTgt spid="2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F97E26F1-A6EA-4E30-D57E-0387C8A368A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708185-20C0-40F2-8F2D-8EB9E34B3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5AE8B-BBCC-2337-083F-2686EEBFFFD6}"/>
              </a:ext>
            </a:extLst>
          </p:cNvPr>
          <p:cNvSpPr>
            <a:spLocks noGrp="1"/>
          </p:cNvSpPr>
          <p:nvPr>
            <p:ph type="title"/>
          </p:nvPr>
        </p:nvSpPr>
        <p:spPr>
          <a:xfrm>
            <a:off x="1057025" y="964208"/>
            <a:ext cx="7234920" cy="1169585"/>
          </a:xfrm>
        </p:spPr>
        <p:txBody>
          <a:bodyPr anchor="b">
            <a:noAutofit/>
          </a:bodyPr>
          <a:lstStyle/>
          <a:p>
            <a:r>
              <a:rPr lang="en-US" sz="2600" b="1" dirty="0">
                <a:latin typeface="Times New Roman" panose="02020603050405020304" pitchFamily="18" charset="0"/>
                <a:cs typeface="Times New Roman" panose="02020603050405020304" pitchFamily="18" charset="0"/>
              </a:rPr>
              <a:t>FINITE ELEMENT SIMULATION OF MECHANICAL BEHAVIOUR IN NON FERROUS ALLOYS DURING POWDER COMPACTION (Al 7075)</a:t>
            </a:r>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B95B6C-C0DA-29B9-FF95-759FCE32564F}"/>
              </a:ext>
            </a:extLst>
          </p:cNvPr>
          <p:cNvSpPr>
            <a:spLocks noGrp="1"/>
          </p:cNvSpPr>
          <p:nvPr>
            <p:ph idx="1"/>
          </p:nvPr>
        </p:nvSpPr>
        <p:spPr>
          <a:xfrm>
            <a:off x="1055715" y="2508105"/>
            <a:ext cx="5040285" cy="3632493"/>
          </a:xfrm>
        </p:spPr>
        <p:txBody>
          <a:bodyPr anchor="ctr">
            <a:normAutofit/>
          </a:bodyPr>
          <a:lstStyle/>
          <a:p>
            <a:pPr algn="just"/>
            <a:r>
              <a:rPr lang="en-US" sz="1600" dirty="0">
                <a:latin typeface="Cambria" panose="02040503050406030204" pitchFamily="18" charset="0"/>
                <a:ea typeface="Cambria" panose="02040503050406030204" pitchFamily="18" charset="0"/>
              </a:rPr>
              <a:t>Stresses induced in the powder compact are observed to be more in unidirectional as compared to bidirectional compaction in both ferrous and non ferrous alloys.</a:t>
            </a:r>
          </a:p>
          <a:p>
            <a:pPr algn="just"/>
            <a:r>
              <a:rPr lang="en-US" sz="1600" dirty="0">
                <a:latin typeface="Cambria" panose="02040503050406030204" pitchFamily="18" charset="0"/>
                <a:ea typeface="Cambria" panose="02040503050406030204" pitchFamily="18" charset="0"/>
              </a:rPr>
              <a:t>Finite element simulations results indicate Void Volume fraction is more in non ferrous alloy as compared to ferrous alloy.</a:t>
            </a:r>
          </a:p>
          <a:p>
            <a:pPr algn="just"/>
            <a:r>
              <a:rPr lang="en-US" sz="1600" dirty="0">
                <a:latin typeface="Cambria" panose="02040503050406030204" pitchFamily="18" charset="0"/>
                <a:ea typeface="Cambria" panose="02040503050406030204" pitchFamily="18" charset="0"/>
              </a:rPr>
              <a:t>Von mises stresses, Strain energy and Equivalent elastic strain are observed to reduce with increase in temperature and pressure due to fine compaction and enhanced intermolecular bonding.</a:t>
            </a:r>
          </a:p>
          <a:p>
            <a:pPr algn="just"/>
            <a:r>
              <a:rPr lang="en-US" sz="1600" dirty="0">
                <a:latin typeface="Cambria" panose="02040503050406030204" pitchFamily="18" charset="0"/>
                <a:ea typeface="Cambria" panose="02040503050406030204" pitchFamily="18" charset="0"/>
              </a:rPr>
              <a:t>Contact tool pressure and reaction forces are observed to increase with increase in temperature and pressure.</a:t>
            </a:r>
          </a:p>
        </p:txBody>
      </p:sp>
      <p:pic>
        <p:nvPicPr>
          <p:cNvPr id="5" name="Picture 4">
            <a:extLst>
              <a:ext uri="{FF2B5EF4-FFF2-40B4-BE49-F238E27FC236}">
                <a16:creationId xmlns:a16="http://schemas.microsoft.com/office/drawing/2014/main" id="{5288A10E-1091-FF05-2E20-9B837F9ABC8D}"/>
              </a:ext>
            </a:extLst>
          </p:cNvPr>
          <p:cNvPicPr>
            <a:picLocks noChangeAspect="1"/>
          </p:cNvPicPr>
          <p:nvPr/>
        </p:nvPicPr>
        <p:blipFill>
          <a:blip r:embed="rId2"/>
          <a:srcRect l="41359" t="56403" r="40365" b="15905"/>
          <a:stretch>
            <a:fillRect/>
          </a:stretch>
        </p:blipFill>
        <p:spPr>
          <a:xfrm>
            <a:off x="7749684" y="713767"/>
            <a:ext cx="2228193" cy="18990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D64BE154-A0F8-836F-3836-81B94B1977C5}"/>
              </a:ext>
            </a:extLst>
          </p:cNvPr>
          <p:cNvPicPr preferRelativeResize="0">
            <a:picLocks/>
          </p:cNvPicPr>
          <p:nvPr/>
        </p:nvPicPr>
        <p:blipFill>
          <a:blip r:embed="rId3"/>
          <a:srcRect l="58466" t="31981" r="28665" b="55303"/>
          <a:stretch>
            <a:fillRect/>
          </a:stretch>
        </p:blipFill>
        <p:spPr>
          <a:xfrm>
            <a:off x="6349479" y="2769871"/>
            <a:ext cx="2743200" cy="16459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411DDC4D-1886-241B-C313-AD5B2B765BEB}"/>
              </a:ext>
            </a:extLst>
          </p:cNvPr>
          <p:cNvPicPr preferRelativeResize="0">
            <a:picLocks/>
          </p:cNvPicPr>
          <p:nvPr/>
        </p:nvPicPr>
        <p:blipFill>
          <a:blip r:embed="rId4"/>
          <a:srcRect l="60341" t="40630" r="26960" b="47273"/>
          <a:stretch>
            <a:fillRect/>
          </a:stretch>
        </p:blipFill>
        <p:spPr>
          <a:xfrm>
            <a:off x="8584862" y="4522751"/>
            <a:ext cx="2743200" cy="16459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a:extLst>
              <a:ext uri="{FF2B5EF4-FFF2-40B4-BE49-F238E27FC236}">
                <a16:creationId xmlns:a16="http://schemas.microsoft.com/office/drawing/2014/main" id="{FCF6912B-4230-C827-A49D-26BDC5ECE119}"/>
              </a:ext>
            </a:extLst>
          </p:cNvPr>
          <p:cNvSpPr txBox="1"/>
          <p:nvPr/>
        </p:nvSpPr>
        <p:spPr>
          <a:xfrm>
            <a:off x="9070837" y="3383139"/>
            <a:ext cx="2502801"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Bi-Directional Compaction</a:t>
            </a:r>
          </a:p>
        </p:txBody>
      </p:sp>
      <p:sp>
        <p:nvSpPr>
          <p:cNvPr id="20" name="TextBox 19">
            <a:extLst>
              <a:ext uri="{FF2B5EF4-FFF2-40B4-BE49-F238E27FC236}">
                <a16:creationId xmlns:a16="http://schemas.microsoft.com/office/drawing/2014/main" id="{AD89186F-187D-68D1-2D19-C66CC944D348}"/>
              </a:ext>
            </a:extLst>
          </p:cNvPr>
          <p:cNvSpPr txBox="1"/>
          <p:nvPr/>
        </p:nvSpPr>
        <p:spPr>
          <a:xfrm>
            <a:off x="5993474" y="5057273"/>
            <a:ext cx="2568139"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Uni-Directional Compaction</a:t>
            </a:r>
          </a:p>
        </p:txBody>
      </p:sp>
      <p:sp>
        <p:nvSpPr>
          <p:cNvPr id="4" name="TextBox 3">
            <a:extLst>
              <a:ext uri="{FF2B5EF4-FFF2-40B4-BE49-F238E27FC236}">
                <a16:creationId xmlns:a16="http://schemas.microsoft.com/office/drawing/2014/main" id="{4A7700AB-EA67-9114-BC87-AF3943140565}"/>
              </a:ext>
            </a:extLst>
          </p:cNvPr>
          <p:cNvSpPr txBox="1"/>
          <p:nvPr/>
        </p:nvSpPr>
        <p:spPr>
          <a:xfrm>
            <a:off x="10066186" y="1494036"/>
            <a:ext cx="1337610"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Profile Sketch</a:t>
            </a:r>
          </a:p>
        </p:txBody>
      </p:sp>
    </p:spTree>
    <p:extLst>
      <p:ext uri="{BB962C8B-B14F-4D97-AF65-F5344CB8AC3E}">
        <p14:creationId xmlns:p14="http://schemas.microsoft.com/office/powerpoint/2010/main" val="1002946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F1094A93-D3FD-3389-8745-D19A5B3BCF0C}"/>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B6BB5-D135-DD6F-3784-6484C23F616D}"/>
              </a:ext>
            </a:extLst>
          </p:cNvPr>
          <p:cNvSpPr>
            <a:spLocks noGrp="1"/>
          </p:cNvSpPr>
          <p:nvPr>
            <p:ph type="title"/>
          </p:nvPr>
        </p:nvSpPr>
        <p:spPr>
          <a:xfrm>
            <a:off x="737102" y="718605"/>
            <a:ext cx="9849751" cy="1349671"/>
          </a:xfrm>
        </p:spPr>
        <p:txBody>
          <a:bodyPr vert="horz" lIns="91440" tIns="45720" rIns="91440" bIns="45720" rtlCol="0" anchor="b">
            <a:normAutofit/>
          </a:bodyPr>
          <a:lstStyle/>
          <a:p>
            <a:r>
              <a:rPr lang="en-US" kern="1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About Me</a:t>
            </a:r>
          </a:p>
        </p:txBody>
      </p:sp>
      <p:graphicFrame>
        <p:nvGraphicFramePr>
          <p:cNvPr id="59" name="TextBox 45">
            <a:extLst>
              <a:ext uri="{FF2B5EF4-FFF2-40B4-BE49-F238E27FC236}">
                <a16:creationId xmlns:a16="http://schemas.microsoft.com/office/drawing/2014/main" id="{BD6D9570-462B-818A-3F03-8B6B4AB75D22}"/>
              </a:ext>
            </a:extLst>
          </p:cNvPr>
          <p:cNvGraphicFramePr/>
          <p:nvPr>
            <p:extLst>
              <p:ext uri="{D42A27DB-BD31-4B8C-83A1-F6EECF244321}">
                <p14:modId xmlns:p14="http://schemas.microsoft.com/office/powerpoint/2010/main" val="364172448"/>
              </p:ext>
            </p:extLst>
          </p:nvPr>
        </p:nvGraphicFramePr>
        <p:xfrm>
          <a:off x="1316630" y="2068276"/>
          <a:ext cx="9849751" cy="4071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139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52701546-1208-DBA8-13E6-17251115DA0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323E8-55BF-C92D-28E2-A7E198E17B4A}"/>
              </a:ext>
            </a:extLst>
          </p:cNvPr>
          <p:cNvSpPr>
            <a:spLocks noGrp="1"/>
          </p:cNvSpPr>
          <p:nvPr>
            <p:ph type="title"/>
          </p:nvPr>
        </p:nvSpPr>
        <p:spPr>
          <a:xfrm>
            <a:off x="1057025" y="922644"/>
            <a:ext cx="5892415" cy="1169585"/>
          </a:xfrm>
        </p:spPr>
        <p:txBody>
          <a:bodyPr vert="horz" lIns="91440" tIns="45720" rIns="91440" bIns="45720" rtlCol="0" anchor="b">
            <a:normAutofit/>
          </a:bodyPr>
          <a:lstStyle/>
          <a:p>
            <a:r>
              <a:rPr lang="en-US" sz="2600" b="1" dirty="0">
                <a:latin typeface="Times New Roman" panose="02020603050405020304" pitchFamily="18" charset="0"/>
                <a:cs typeface="Times New Roman" panose="02020603050405020304" pitchFamily="18" charset="0"/>
              </a:rPr>
              <a:t>GO-KART POWER TRANSMISSION</a:t>
            </a:r>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0446C8-39D4-D473-5EC2-B3DA1C4E2C2B}"/>
              </a:ext>
            </a:extLst>
          </p:cNvPr>
          <p:cNvSpPr txBox="1">
            <a:spLocks/>
          </p:cNvSpPr>
          <p:nvPr/>
        </p:nvSpPr>
        <p:spPr>
          <a:xfrm>
            <a:off x="1055715" y="2508105"/>
            <a:ext cx="5040285" cy="363249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latin typeface="Cambria" panose="02040503050406030204" pitchFamily="18" charset="0"/>
                <a:ea typeface="Cambria" panose="02040503050406030204" pitchFamily="18" charset="0"/>
              </a:rPr>
              <a:t>Each component was modeled for minimal weight without compromising performance. Structural analysis was performed under various loading conditions, including torque transmission, braking force, and wheel loads, to validate durability and safety. </a:t>
            </a:r>
          </a:p>
          <a:p>
            <a:pPr algn="just"/>
            <a:r>
              <a:rPr lang="en-US" sz="1600" dirty="0">
                <a:latin typeface="Cambria" panose="02040503050406030204" pitchFamily="18" charset="0"/>
                <a:ea typeface="Cambria" panose="02040503050406030204" pitchFamily="18" charset="0"/>
              </a:rPr>
              <a:t>The design achieved a balanced solution that enhanced performance, reduced inertia, and improved overall efficiency of the drivetrain.</a:t>
            </a:r>
          </a:p>
        </p:txBody>
      </p:sp>
      <p:pic>
        <p:nvPicPr>
          <p:cNvPr id="6" name="Picture 5">
            <a:extLst>
              <a:ext uri="{FF2B5EF4-FFF2-40B4-BE49-F238E27FC236}">
                <a16:creationId xmlns:a16="http://schemas.microsoft.com/office/drawing/2014/main" id="{FB441BCC-EE1E-E8E1-92C2-6E4574C04291}"/>
              </a:ext>
            </a:extLst>
          </p:cNvPr>
          <p:cNvPicPr/>
          <p:nvPr/>
        </p:nvPicPr>
        <p:blipFill>
          <a:blip r:embed="rId2" cstate="print"/>
          <a:stretch>
            <a:fillRect/>
          </a:stretch>
        </p:blipFill>
        <p:spPr bwMode="auto">
          <a:xfrm>
            <a:off x="7710615" y="555239"/>
            <a:ext cx="2112264" cy="17478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Content Placeholder 7" descr="A close-up of a mechanical device&#10;&#10;AI-generated content may be incorrect.">
            <a:extLst>
              <a:ext uri="{FF2B5EF4-FFF2-40B4-BE49-F238E27FC236}">
                <a16:creationId xmlns:a16="http://schemas.microsoft.com/office/drawing/2014/main" id="{029D1F70-0EFF-4635-8732-FE5E55A8B79F}"/>
              </a:ext>
            </a:extLst>
          </p:cNvPr>
          <p:cNvPicPr preferRelativeResize="0">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664895" y="2429162"/>
            <a:ext cx="4389120"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2F6B600A-CBA7-1D86-9335-E9554B10B3A2}"/>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bwMode="auto">
          <a:xfrm>
            <a:off x="6659274" y="4511303"/>
            <a:ext cx="4389120" cy="1828800"/>
          </a:xfrm>
          <a:prstGeom prst="rect">
            <a:avLst/>
          </a:prstGeom>
        </p:spPr>
      </p:pic>
      <p:sp>
        <p:nvSpPr>
          <p:cNvPr id="4" name="TextBox 3">
            <a:extLst>
              <a:ext uri="{FF2B5EF4-FFF2-40B4-BE49-F238E27FC236}">
                <a16:creationId xmlns:a16="http://schemas.microsoft.com/office/drawing/2014/main" id="{A48D479B-69C5-CEC3-E232-BD8B2E002A63}"/>
              </a:ext>
            </a:extLst>
          </p:cNvPr>
          <p:cNvSpPr txBox="1"/>
          <p:nvPr/>
        </p:nvSpPr>
        <p:spPr>
          <a:xfrm>
            <a:off x="9978929" y="1338665"/>
            <a:ext cx="1712328"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Brake Hub Design</a:t>
            </a:r>
          </a:p>
        </p:txBody>
      </p:sp>
      <p:sp>
        <p:nvSpPr>
          <p:cNvPr id="5" name="TextBox 4">
            <a:extLst>
              <a:ext uri="{FF2B5EF4-FFF2-40B4-BE49-F238E27FC236}">
                <a16:creationId xmlns:a16="http://schemas.microsoft.com/office/drawing/2014/main" id="{0111770B-2EEA-9B52-8350-77286DF13A32}"/>
              </a:ext>
            </a:extLst>
          </p:cNvPr>
          <p:cNvSpPr txBox="1"/>
          <p:nvPr/>
        </p:nvSpPr>
        <p:spPr>
          <a:xfrm>
            <a:off x="7179398" y="4258556"/>
            <a:ext cx="4162678"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Complete Power Transmission Design Assembly</a:t>
            </a:r>
          </a:p>
        </p:txBody>
      </p:sp>
      <p:sp>
        <p:nvSpPr>
          <p:cNvPr id="7" name="TextBox 6">
            <a:extLst>
              <a:ext uri="{FF2B5EF4-FFF2-40B4-BE49-F238E27FC236}">
                <a16:creationId xmlns:a16="http://schemas.microsoft.com/office/drawing/2014/main" id="{9E19FBFA-0769-4A38-7C3F-FA3A1FE41836}"/>
              </a:ext>
            </a:extLst>
          </p:cNvPr>
          <p:cNvSpPr txBox="1"/>
          <p:nvPr/>
        </p:nvSpPr>
        <p:spPr>
          <a:xfrm>
            <a:off x="4966144" y="6001549"/>
            <a:ext cx="3132461"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Complete Power Transmission FEA</a:t>
            </a:r>
          </a:p>
        </p:txBody>
      </p:sp>
    </p:spTree>
    <p:extLst>
      <p:ext uri="{BB962C8B-B14F-4D97-AF65-F5344CB8AC3E}">
        <p14:creationId xmlns:p14="http://schemas.microsoft.com/office/powerpoint/2010/main" val="1023551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284F37F5-B2EB-A443-6AE8-270A7DA1A35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3" name="Rectangle 2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6F5B078D-13F4-03D6-71CB-16A867B469C6}"/>
              </a:ext>
            </a:extLst>
          </p:cNvPr>
          <p:cNvSpPr txBox="1">
            <a:spLocks/>
          </p:cNvSpPr>
          <p:nvPr/>
        </p:nvSpPr>
        <p:spPr>
          <a:xfrm>
            <a:off x="1057025" y="922644"/>
            <a:ext cx="5040285" cy="11695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dirty="0">
                <a:latin typeface="Cambria" panose="02040503050406030204" pitchFamily="18" charset="0"/>
                <a:ea typeface="Cambria" panose="02040503050406030204" pitchFamily="18" charset="0"/>
              </a:rPr>
              <a:t>PRESSURE DROP ANALYSIS OF A BEND PIPE TO OBSERVE CHANGE IN PRESSURE </a:t>
            </a:r>
            <a:endParaRPr lang="en-US" sz="2600" dirty="0">
              <a:latin typeface="Cambria" panose="02040503050406030204" pitchFamily="18" charset="0"/>
              <a:ea typeface="Cambria" panose="02040503050406030204" pitchFamily="18" charset="0"/>
            </a:endParaRPr>
          </a:p>
        </p:txBody>
      </p:sp>
      <p:sp>
        <p:nvSpPr>
          <p:cNvPr id="28" name="Rectangle 2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7368BB41-CB10-F62F-7C3D-B6C7F5B82CBB}"/>
              </a:ext>
            </a:extLst>
          </p:cNvPr>
          <p:cNvSpPr>
            <a:spLocks noGrp="1"/>
          </p:cNvSpPr>
          <p:nvPr>
            <p:ph idx="1"/>
          </p:nvPr>
        </p:nvSpPr>
        <p:spPr>
          <a:xfrm>
            <a:off x="1055715" y="2508105"/>
            <a:ext cx="5040285" cy="3632493"/>
          </a:xfrm>
        </p:spPr>
        <p:txBody>
          <a:bodyPr vert="horz" lIns="91440" tIns="45720" rIns="91440" bIns="45720" rtlCol="0" anchor="ctr">
            <a:normAutofit/>
          </a:bodyPr>
          <a:lstStyle/>
          <a:p>
            <a:pPr algn="just"/>
            <a:r>
              <a:rPr lang="en-US" sz="1600" dirty="0">
                <a:latin typeface="Cambria" panose="02040503050406030204" pitchFamily="18" charset="0"/>
                <a:ea typeface="Cambria" panose="02040503050406030204" pitchFamily="18" charset="0"/>
              </a:rPr>
              <a:t>The objective was to observe how the change in flow direction affects pressure distribution and fluid velocity. A detailed 3D model of the bend pipe was created and meshed, with appropriate boundary conditions applied to simulate inlet velocity and outlet pressure. </a:t>
            </a:r>
          </a:p>
          <a:p>
            <a:pPr algn="just"/>
            <a:r>
              <a:rPr lang="en-US" sz="1600" dirty="0">
                <a:latin typeface="Cambria" panose="02040503050406030204" pitchFamily="18" charset="0"/>
                <a:ea typeface="Cambria" panose="02040503050406030204" pitchFamily="18" charset="0"/>
              </a:rPr>
              <a:t>Results highlighted significant pressure losses at the bend due to flow separation and turbulence, providing insights into design considerations for minimizing energy losses in piping systems.</a:t>
            </a:r>
          </a:p>
        </p:txBody>
      </p:sp>
      <p:pic>
        <p:nvPicPr>
          <p:cNvPr id="4" name="Picture 3">
            <a:extLst>
              <a:ext uri="{FF2B5EF4-FFF2-40B4-BE49-F238E27FC236}">
                <a16:creationId xmlns:a16="http://schemas.microsoft.com/office/drawing/2014/main" id="{668A6618-D31F-F15E-86FC-C83642C937E6}"/>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bwMode="auto">
          <a:xfrm>
            <a:off x="6572187" y="698772"/>
            <a:ext cx="4389120" cy="2834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87DF67EF-4508-FE7E-D59D-1592D08FB366}"/>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8969428" y="3824258"/>
            <a:ext cx="2468880" cy="1828800"/>
          </a:xfrm>
          <a:prstGeom prst="rect">
            <a:avLst/>
          </a:prstGeom>
        </p:spPr>
      </p:pic>
      <p:pic>
        <p:nvPicPr>
          <p:cNvPr id="9" name="Picture 8">
            <a:extLst>
              <a:ext uri="{FF2B5EF4-FFF2-40B4-BE49-F238E27FC236}">
                <a16:creationId xmlns:a16="http://schemas.microsoft.com/office/drawing/2014/main" id="{6484F498-D8E1-80CD-69C8-2E9B89E59F22}"/>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bwMode="auto">
          <a:xfrm>
            <a:off x="6298274" y="3824258"/>
            <a:ext cx="2468880" cy="1828800"/>
          </a:xfrm>
          <a:prstGeom prst="rect">
            <a:avLst/>
          </a:prstGeom>
        </p:spPr>
      </p:pic>
      <p:sp>
        <p:nvSpPr>
          <p:cNvPr id="3" name="TextBox 2">
            <a:extLst>
              <a:ext uri="{FF2B5EF4-FFF2-40B4-BE49-F238E27FC236}">
                <a16:creationId xmlns:a16="http://schemas.microsoft.com/office/drawing/2014/main" id="{2A4AAB4D-20CA-0881-B6F4-4A46F6E3CAD2}"/>
              </a:ext>
            </a:extLst>
          </p:cNvPr>
          <p:cNvSpPr txBox="1"/>
          <p:nvPr/>
        </p:nvSpPr>
        <p:spPr>
          <a:xfrm>
            <a:off x="8969428" y="1507436"/>
            <a:ext cx="1194558"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Pipe Design</a:t>
            </a:r>
          </a:p>
        </p:txBody>
      </p:sp>
      <p:sp>
        <p:nvSpPr>
          <p:cNvPr id="5" name="TextBox 4">
            <a:extLst>
              <a:ext uri="{FF2B5EF4-FFF2-40B4-BE49-F238E27FC236}">
                <a16:creationId xmlns:a16="http://schemas.microsoft.com/office/drawing/2014/main" id="{52112AFF-9F39-1B35-0B45-6E9AFC1AB549}"/>
              </a:ext>
            </a:extLst>
          </p:cNvPr>
          <p:cNvSpPr txBox="1"/>
          <p:nvPr/>
        </p:nvSpPr>
        <p:spPr>
          <a:xfrm>
            <a:off x="8169468" y="5774627"/>
            <a:ext cx="1579278"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Analysis Results </a:t>
            </a:r>
          </a:p>
        </p:txBody>
      </p:sp>
    </p:spTree>
    <p:extLst>
      <p:ext uri="{BB962C8B-B14F-4D97-AF65-F5344CB8AC3E}">
        <p14:creationId xmlns:p14="http://schemas.microsoft.com/office/powerpoint/2010/main" val="229625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ED290C3E-B097-F722-55F4-40CD6919999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0955315-6EA7-45D9-B619-C39F81C41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1" name="Rectangle 2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5160-857E-4D84-0B6C-92914356F355}"/>
              </a:ext>
            </a:extLst>
          </p:cNvPr>
          <p:cNvSpPr>
            <a:spLocks noGrp="1"/>
          </p:cNvSpPr>
          <p:nvPr>
            <p:ph type="title"/>
          </p:nvPr>
        </p:nvSpPr>
        <p:spPr>
          <a:xfrm>
            <a:off x="1057025" y="953124"/>
            <a:ext cx="5040285" cy="1169585"/>
          </a:xfrm>
        </p:spPr>
        <p:txBody>
          <a:bodyPr anchor="b">
            <a:noAutofit/>
          </a:bodyPr>
          <a:lstStyle/>
          <a:p>
            <a:r>
              <a:rPr lang="en-US" sz="2600" b="1" dirty="0">
                <a:latin typeface="Times New Roman" panose="02020603050405020304" pitchFamily="18" charset="0"/>
                <a:cs typeface="Times New Roman" panose="02020603050405020304" pitchFamily="18" charset="0"/>
              </a:rPr>
              <a:t>PERFORMANCE ANALYSIS OF A CENTRIFUGAL PUMP TO OBTAIN OUTPUT PRESSURE PARAMETERS</a:t>
            </a:r>
            <a:endParaRPr lang="en-US" sz="2600"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C82BCD-93D5-9CCF-CFB5-F85AB0676AF0}"/>
              </a:ext>
            </a:extLst>
          </p:cNvPr>
          <p:cNvSpPr>
            <a:spLocks noGrp="1"/>
          </p:cNvSpPr>
          <p:nvPr>
            <p:ph idx="1"/>
          </p:nvPr>
        </p:nvSpPr>
        <p:spPr>
          <a:xfrm>
            <a:off x="1055715" y="2508105"/>
            <a:ext cx="5040285" cy="3632493"/>
          </a:xfrm>
        </p:spPr>
        <p:txBody>
          <a:bodyPr vert="horz" lIns="91440" tIns="45720" rIns="91440" bIns="45720" rtlCol="0" anchor="ctr">
            <a:normAutofit/>
          </a:bodyPr>
          <a:lstStyle/>
          <a:p>
            <a:pPr algn="just"/>
            <a:r>
              <a:rPr lang="en-US" sz="1600" dirty="0">
                <a:latin typeface="Cambria" panose="02040503050406030204" pitchFamily="18" charset="0"/>
                <a:ea typeface="Cambria" panose="02040503050406030204" pitchFamily="18" charset="0"/>
              </a:rPr>
              <a:t>Conducted CFD-based performance analysis of a centrifugal pump to evaluate key output pressure parameters under various operating conditions. The study involved modeling the impeller and volute geometry, followed by mesh generation optimized for capturing complex internal flow patterns. </a:t>
            </a:r>
          </a:p>
          <a:p>
            <a:pPr algn="just"/>
            <a:r>
              <a:rPr lang="en-US" sz="1600" dirty="0">
                <a:latin typeface="Cambria" panose="02040503050406030204" pitchFamily="18" charset="0"/>
                <a:ea typeface="Cambria" panose="02040503050406030204" pitchFamily="18" charset="0"/>
              </a:rPr>
              <a:t>Simulations were carried out to analyze pressure rise and velocity distribution across the pump. Boundary conditions were defined to simulate realistic inlet flow rates and rotational speeds. </a:t>
            </a:r>
          </a:p>
          <a:p>
            <a:pPr algn="just"/>
            <a:r>
              <a:rPr lang="en-US" sz="1600" dirty="0">
                <a:latin typeface="Cambria" panose="02040503050406030204" pitchFamily="18" charset="0"/>
                <a:ea typeface="Cambria" panose="02040503050406030204" pitchFamily="18" charset="0"/>
              </a:rPr>
              <a:t>The results provided insights into flow separation, recirculation zones, and pressure fluctuations, enabling performance optimization and validation against theoretical and empirical models.</a:t>
            </a:r>
          </a:p>
        </p:txBody>
      </p:sp>
      <p:pic>
        <p:nvPicPr>
          <p:cNvPr id="4" name="Picture 3">
            <a:extLst>
              <a:ext uri="{FF2B5EF4-FFF2-40B4-BE49-F238E27FC236}">
                <a16:creationId xmlns:a16="http://schemas.microsoft.com/office/drawing/2014/main" id="{2D724C5C-9857-FFDE-6744-523BFFFE92E9}"/>
              </a:ext>
            </a:extLst>
          </p:cNvPr>
          <p:cNvPicPr preferRelativeResize="0">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703197" y="598282"/>
            <a:ext cx="2468880" cy="15544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C6E85333-BA56-F418-0F77-043A35D7D0FB}"/>
              </a:ext>
            </a:extLst>
          </p:cNvPr>
          <p:cNvPicPr preferRelativeResize="0">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7822" y="2448427"/>
            <a:ext cx="2468880" cy="1554480"/>
          </a:xfrm>
          <a:prstGeom prst="rect">
            <a:avLst/>
          </a:prstGeom>
        </p:spPr>
      </p:pic>
      <p:pic>
        <p:nvPicPr>
          <p:cNvPr id="6" name="Picture 5">
            <a:extLst>
              <a:ext uri="{FF2B5EF4-FFF2-40B4-BE49-F238E27FC236}">
                <a16:creationId xmlns:a16="http://schemas.microsoft.com/office/drawing/2014/main" id="{A61E8817-2D13-FDC4-BAFE-B2B1FCA4E6BE}"/>
              </a:ext>
            </a:extLst>
          </p:cNvPr>
          <p:cNvPicPr preferRelativeResize="0">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1536" y="2448427"/>
            <a:ext cx="2468880" cy="1554480"/>
          </a:xfrm>
          <a:prstGeom prst="rect">
            <a:avLst/>
          </a:prstGeom>
        </p:spPr>
      </p:pic>
      <p:pic>
        <p:nvPicPr>
          <p:cNvPr id="7" name="Picture 6">
            <a:extLst>
              <a:ext uri="{FF2B5EF4-FFF2-40B4-BE49-F238E27FC236}">
                <a16:creationId xmlns:a16="http://schemas.microsoft.com/office/drawing/2014/main" id="{DA086CD4-9A62-0466-B70C-0FFF374CC228}"/>
              </a:ext>
            </a:extLst>
          </p:cNvPr>
          <p:cNvPicPr preferRelativeResize="0">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7822" y="4279324"/>
            <a:ext cx="2468880" cy="1554480"/>
          </a:xfrm>
          <a:prstGeom prst="rect">
            <a:avLst/>
          </a:prstGeom>
        </p:spPr>
      </p:pic>
      <p:pic>
        <p:nvPicPr>
          <p:cNvPr id="8" name="Picture 7">
            <a:extLst>
              <a:ext uri="{FF2B5EF4-FFF2-40B4-BE49-F238E27FC236}">
                <a16:creationId xmlns:a16="http://schemas.microsoft.com/office/drawing/2014/main" id="{EE6CC426-CF3D-18E5-1972-0F2DBAD920A5}"/>
              </a:ext>
            </a:extLst>
          </p:cNvPr>
          <p:cNvPicPr preferRelativeResize="0">
            <a:picLocks/>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01536" y="4279324"/>
            <a:ext cx="2468880" cy="1554480"/>
          </a:xfrm>
          <a:prstGeom prst="rect">
            <a:avLst/>
          </a:prstGeom>
        </p:spPr>
      </p:pic>
      <p:sp>
        <p:nvSpPr>
          <p:cNvPr id="9" name="TextBox 8">
            <a:extLst>
              <a:ext uri="{FF2B5EF4-FFF2-40B4-BE49-F238E27FC236}">
                <a16:creationId xmlns:a16="http://schemas.microsoft.com/office/drawing/2014/main" id="{4D3F351A-F1D2-33DF-CD0B-F1DFA73B4F3B}"/>
              </a:ext>
            </a:extLst>
          </p:cNvPr>
          <p:cNvSpPr txBox="1"/>
          <p:nvPr/>
        </p:nvSpPr>
        <p:spPr>
          <a:xfrm>
            <a:off x="10334388" y="1206245"/>
            <a:ext cx="1295547"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Pump Design</a:t>
            </a:r>
          </a:p>
        </p:txBody>
      </p:sp>
      <p:sp>
        <p:nvSpPr>
          <p:cNvPr id="10" name="TextBox 9">
            <a:extLst>
              <a:ext uri="{FF2B5EF4-FFF2-40B4-BE49-F238E27FC236}">
                <a16:creationId xmlns:a16="http://schemas.microsoft.com/office/drawing/2014/main" id="{7BBA2AF4-4AA1-84C9-7135-DAE540DCD281}"/>
              </a:ext>
            </a:extLst>
          </p:cNvPr>
          <p:cNvSpPr txBox="1"/>
          <p:nvPr/>
        </p:nvSpPr>
        <p:spPr>
          <a:xfrm>
            <a:off x="8245855" y="5860064"/>
            <a:ext cx="1984326"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CFD Analysis Results</a:t>
            </a:r>
          </a:p>
        </p:txBody>
      </p:sp>
    </p:spTree>
    <p:extLst>
      <p:ext uri="{BB962C8B-B14F-4D97-AF65-F5344CB8AC3E}">
        <p14:creationId xmlns:p14="http://schemas.microsoft.com/office/powerpoint/2010/main" val="3528839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299D1A03-0041-19F9-DCC7-83F74A67E538}"/>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0955315-6EA7-45D9-B619-C39F81C41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4" name="Rectangle 2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ACFF2B6C-612F-8467-1CCD-8D2D9101F076}"/>
              </a:ext>
            </a:extLst>
          </p:cNvPr>
          <p:cNvSpPr txBox="1">
            <a:spLocks/>
          </p:cNvSpPr>
          <p:nvPr/>
        </p:nvSpPr>
        <p:spPr>
          <a:xfrm>
            <a:off x="1057025" y="922644"/>
            <a:ext cx="4999584" cy="11695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kern="1200" dirty="0">
                <a:solidFill>
                  <a:schemeClr val="tx1"/>
                </a:solidFill>
                <a:latin typeface="Times New Roman" panose="02020603050405020304" pitchFamily="18" charset="0"/>
                <a:cs typeface="Times New Roman" panose="02020603050405020304" pitchFamily="18" charset="0"/>
              </a:rPr>
              <a:t>EXTERNAL FLOW ANALYSIS OVER A SEDAN CAR TO GET THE DRAG AND LIFT VALUES PARAMETERS </a:t>
            </a:r>
            <a:endParaRPr lang="en-US" sz="2600" kern="1200" dirty="0">
              <a:solidFill>
                <a:schemeClr val="tx1"/>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E9FA2F3-403D-EFBD-092B-2899E6030358}"/>
              </a:ext>
            </a:extLst>
          </p:cNvPr>
          <p:cNvSpPr>
            <a:spLocks noGrp="1"/>
          </p:cNvSpPr>
          <p:nvPr>
            <p:ph idx="1"/>
          </p:nvPr>
        </p:nvSpPr>
        <p:spPr>
          <a:xfrm>
            <a:off x="1055715" y="2355705"/>
            <a:ext cx="5040285" cy="3632493"/>
          </a:xfrm>
        </p:spPr>
        <p:txBody>
          <a:bodyPr vert="horz" lIns="91440" tIns="45720" rIns="91440" bIns="45720" rtlCol="0" anchor="ctr">
            <a:normAutofit/>
          </a:bodyPr>
          <a:lstStyle/>
          <a:p>
            <a:pPr algn="just"/>
            <a:r>
              <a:rPr lang="en-US" sz="1600" dirty="0">
                <a:latin typeface="Cambria" panose="02040503050406030204" pitchFamily="18" charset="0"/>
                <a:ea typeface="Cambria" panose="02040503050406030204" pitchFamily="18" charset="0"/>
              </a:rPr>
              <a:t>The 3D model of the car was developed and refined to capture realistic geometry, followed by high-quality mesh generation to resolve boundary layer effects and wake regions. </a:t>
            </a:r>
          </a:p>
          <a:p>
            <a:pPr algn="just"/>
            <a:r>
              <a:rPr lang="en-US" sz="1600" dirty="0">
                <a:latin typeface="Cambria" panose="02040503050406030204" pitchFamily="18" charset="0"/>
                <a:ea typeface="Cambria" panose="02040503050406030204" pitchFamily="18" charset="0"/>
              </a:rPr>
              <a:t>Simulations were conducted under steady-state conditions using appropriate turbulence models to study pressure distribution, streamline behavior, and flow separation zones. </a:t>
            </a:r>
          </a:p>
          <a:p>
            <a:pPr algn="just"/>
            <a:r>
              <a:rPr lang="en-US" sz="1600" dirty="0">
                <a:latin typeface="Cambria" panose="02040503050406030204" pitchFamily="18" charset="0"/>
                <a:ea typeface="Cambria" panose="02040503050406030204" pitchFamily="18" charset="0"/>
              </a:rPr>
              <a:t>The analysis provided accurate values for drag and lift coefficients, offering insights into aerodynamic efficiency and guiding design modifications to reduce resistance and improve stability at high speeds.</a:t>
            </a:r>
          </a:p>
        </p:txBody>
      </p:sp>
      <p:pic>
        <p:nvPicPr>
          <p:cNvPr id="17" name="Picture 16">
            <a:extLst>
              <a:ext uri="{FF2B5EF4-FFF2-40B4-BE49-F238E27FC236}">
                <a16:creationId xmlns:a16="http://schemas.microsoft.com/office/drawing/2014/main" id="{817F9A96-6B47-3D2D-488F-A5517363296B}"/>
              </a:ext>
            </a:extLst>
          </p:cNvPr>
          <p:cNvPicPr preferRelativeResize="0">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977294" y="3610904"/>
            <a:ext cx="2651760" cy="1737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CA4F8FBD-F10B-1B09-9FB8-205DA0FB28B0}"/>
              </a:ext>
            </a:extLst>
          </p:cNvPr>
          <p:cNvPicPr preferRelativeResize="0">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5392" y="3610904"/>
            <a:ext cx="2651760" cy="1737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D8360D96-A29B-58B0-1BE5-AE7D7A2E4D17}"/>
              </a:ext>
            </a:extLst>
          </p:cNvPr>
          <p:cNvPicPr preferRelativeResize="0">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9713" y="1466278"/>
            <a:ext cx="2651760" cy="1737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73FB1635-8241-B22D-60D3-8377D7779F77}"/>
              </a:ext>
            </a:extLst>
          </p:cNvPr>
          <p:cNvPicPr preferRelativeResize="0">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5392" y="1466278"/>
            <a:ext cx="2651760" cy="1737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38A988A3-85D4-49C0-E324-ED7792C69371}"/>
              </a:ext>
            </a:extLst>
          </p:cNvPr>
          <p:cNvSpPr txBox="1"/>
          <p:nvPr/>
        </p:nvSpPr>
        <p:spPr>
          <a:xfrm>
            <a:off x="7901465" y="5521510"/>
            <a:ext cx="1984326"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CFD Analysis Results</a:t>
            </a:r>
          </a:p>
        </p:txBody>
      </p:sp>
    </p:spTree>
    <p:extLst>
      <p:ext uri="{BB962C8B-B14F-4D97-AF65-F5344CB8AC3E}">
        <p14:creationId xmlns:p14="http://schemas.microsoft.com/office/powerpoint/2010/main" val="3092765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19D24508-3F9D-EBE5-0B18-674937B8822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0955315-6EA7-45D9-B619-C39F81C41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8" name="Rectangle 27">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CBE3B368-DB3C-8488-A915-C881BB22602D}"/>
              </a:ext>
            </a:extLst>
          </p:cNvPr>
          <p:cNvSpPr txBox="1">
            <a:spLocks/>
          </p:cNvSpPr>
          <p:nvPr/>
        </p:nvSpPr>
        <p:spPr>
          <a:xfrm>
            <a:off x="1057025" y="965176"/>
            <a:ext cx="6364501" cy="11695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dirty="0">
                <a:latin typeface="Times New Roman" panose="02020603050405020304" pitchFamily="18" charset="0"/>
                <a:cs typeface="Times New Roman" panose="02020603050405020304" pitchFamily="18" charset="0"/>
              </a:rPr>
              <a:t>COMPUTATIONAL FLUID DYNAMIC ANALYSIS OF NACA 0006 AEROFOIL AT DIFFERENT PARAMETERS WITH REGRESSION ANALYSIS</a:t>
            </a:r>
            <a:endParaRPr lang="en-US" sz="2600" b="1" kern="1200" dirty="0">
              <a:solidFill>
                <a:schemeClr val="tx1"/>
              </a:solidFill>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8456BBD-700F-95B1-3654-AE924181B746}"/>
              </a:ext>
            </a:extLst>
          </p:cNvPr>
          <p:cNvSpPr>
            <a:spLocks noGrp="1"/>
          </p:cNvSpPr>
          <p:nvPr>
            <p:ph idx="1"/>
          </p:nvPr>
        </p:nvSpPr>
        <p:spPr>
          <a:xfrm>
            <a:off x="1055715" y="2508105"/>
            <a:ext cx="5040285" cy="3632493"/>
          </a:xfrm>
        </p:spPr>
        <p:txBody>
          <a:bodyPr vert="horz" lIns="91440" tIns="45720" rIns="91440" bIns="45720" rtlCol="0" anchor="ctr">
            <a:normAutofit/>
          </a:bodyPr>
          <a:lstStyle/>
          <a:p>
            <a:pPr algn="just"/>
            <a:r>
              <a:rPr lang="en-US" sz="1600" dirty="0">
                <a:latin typeface="Cambria" panose="02040503050406030204" pitchFamily="18" charset="0"/>
                <a:ea typeface="Cambria" panose="02040503050406030204" pitchFamily="18" charset="0"/>
                <a:cs typeface="Times New Roman" panose="02020603050405020304" pitchFamily="18" charset="0"/>
              </a:rPr>
              <a:t>This study investigates the factors influencing the performance of an </a:t>
            </a:r>
            <a:r>
              <a:rPr lang="en-US" sz="1600" dirty="0" err="1">
                <a:latin typeface="Cambria" panose="02040503050406030204" pitchFamily="18" charset="0"/>
                <a:ea typeface="Cambria" panose="02040503050406030204" pitchFamily="18" charset="0"/>
                <a:cs typeface="Times New Roman" panose="02020603050405020304" pitchFamily="18" charset="0"/>
              </a:rPr>
              <a:t>aerofoil</a:t>
            </a:r>
            <a:r>
              <a:rPr lang="en-US" sz="1600" dirty="0">
                <a:latin typeface="Cambria" panose="02040503050406030204" pitchFamily="18" charset="0"/>
                <a:ea typeface="Cambria" panose="02040503050406030204" pitchFamily="18" charset="0"/>
                <a:cs typeface="Times New Roman" panose="02020603050405020304" pitchFamily="18" charset="0"/>
              </a:rPr>
              <a:t> that is intended to be used in a flight system. The inlet flow velocity along the surface of the </a:t>
            </a:r>
            <a:r>
              <a:rPr lang="en-US" sz="1600" dirty="0" err="1">
                <a:latin typeface="Cambria" panose="02040503050406030204" pitchFamily="18" charset="0"/>
                <a:ea typeface="Cambria" panose="02040503050406030204" pitchFamily="18" charset="0"/>
                <a:cs typeface="Times New Roman" panose="02020603050405020304" pitchFamily="18" charset="0"/>
              </a:rPr>
              <a:t>aerofoil</a:t>
            </a:r>
            <a:r>
              <a:rPr lang="en-US" sz="1600" dirty="0">
                <a:latin typeface="Cambria" panose="02040503050406030204" pitchFamily="18" charset="0"/>
                <a:ea typeface="Cambria" panose="02040503050406030204" pitchFamily="18" charset="0"/>
                <a:cs typeface="Times New Roman" panose="02020603050405020304" pitchFamily="18" charset="0"/>
              </a:rPr>
              <a:t> geometry is varied from 5 to 25m/s with 5m/s interval. </a:t>
            </a:r>
          </a:p>
          <a:p>
            <a:pPr algn="just"/>
            <a:r>
              <a:rPr lang="en-US" sz="1600" dirty="0">
                <a:latin typeface="Cambria" panose="02040503050406030204" pitchFamily="18" charset="0"/>
                <a:ea typeface="Cambria" panose="02040503050406030204" pitchFamily="18" charset="0"/>
                <a:cs typeface="Times New Roman" panose="02020603050405020304" pitchFamily="18" charset="0"/>
              </a:rPr>
              <a:t>A numerical investigation using ANSYS Fluent, of two-dimensional incompressible flow over a NACA 0006 </a:t>
            </a:r>
            <a:r>
              <a:rPr lang="en-US" sz="1600" dirty="0" err="1">
                <a:latin typeface="Cambria" panose="02040503050406030204" pitchFamily="18" charset="0"/>
                <a:ea typeface="Cambria" panose="02040503050406030204" pitchFamily="18" charset="0"/>
                <a:cs typeface="Times New Roman" panose="02020603050405020304" pitchFamily="18" charset="0"/>
              </a:rPr>
              <a:t>aerofoil</a:t>
            </a:r>
            <a:r>
              <a:rPr lang="en-US" sz="1600" dirty="0">
                <a:latin typeface="Cambria" panose="02040503050406030204" pitchFamily="18" charset="0"/>
                <a:ea typeface="Cambria" panose="02040503050406030204" pitchFamily="18" charset="0"/>
                <a:cs typeface="Times New Roman" panose="02020603050405020304" pitchFamily="18" charset="0"/>
              </a:rPr>
              <a:t> is </a:t>
            </a:r>
            <a:r>
              <a:rPr lang="en-US" sz="1600" dirty="0" err="1">
                <a:latin typeface="Cambria" panose="02040503050406030204" pitchFamily="18" charset="0"/>
                <a:ea typeface="Cambria" panose="02040503050406030204" pitchFamily="18" charset="0"/>
                <a:cs typeface="Times New Roman" panose="02020603050405020304" pitchFamily="18" charset="0"/>
              </a:rPr>
              <a:t>analysed</a:t>
            </a:r>
            <a:r>
              <a:rPr lang="en-US" sz="1600" dirty="0">
                <a:latin typeface="Cambria" panose="02040503050406030204" pitchFamily="18" charset="0"/>
                <a:ea typeface="Cambria" panose="02040503050406030204" pitchFamily="18" charset="0"/>
                <a:cs typeface="Times New Roman" panose="02020603050405020304" pitchFamily="18" charset="0"/>
              </a:rPr>
              <a:t> at various </a:t>
            </a:r>
            <a:r>
              <a:rPr lang="en-US" sz="1600" dirty="0" err="1">
                <a:latin typeface="Cambria" panose="02040503050406030204" pitchFamily="18" charset="0"/>
                <a:ea typeface="Cambria" panose="02040503050406030204" pitchFamily="18" charset="0"/>
                <a:cs typeface="Times New Roman" panose="02020603050405020304" pitchFamily="18" charset="0"/>
              </a:rPr>
              <a:t>mach</a:t>
            </a:r>
            <a:r>
              <a:rPr lang="en-US" sz="1600" dirty="0">
                <a:latin typeface="Cambria" panose="02040503050406030204" pitchFamily="18" charset="0"/>
                <a:ea typeface="Cambria" panose="02040503050406030204" pitchFamily="18" charset="0"/>
                <a:cs typeface="Times New Roman" panose="02020603050405020304" pitchFamily="18" charset="0"/>
              </a:rPr>
              <a:t> numbers by varying angle of attack. </a:t>
            </a:r>
          </a:p>
          <a:p>
            <a:pPr algn="just"/>
            <a:r>
              <a:rPr lang="en-US" sz="1600" dirty="0">
                <a:latin typeface="Cambria" panose="02040503050406030204" pitchFamily="18" charset="0"/>
                <a:ea typeface="Cambria" panose="02040503050406030204" pitchFamily="18" charset="0"/>
                <a:cs typeface="Times New Roman" panose="02020603050405020304" pitchFamily="18" charset="0"/>
              </a:rPr>
              <a:t>At higher </a:t>
            </a:r>
            <a:r>
              <a:rPr lang="en-US" sz="1600" dirty="0" err="1">
                <a:latin typeface="Cambria" panose="02040503050406030204" pitchFamily="18" charset="0"/>
                <a:ea typeface="Cambria" panose="02040503050406030204" pitchFamily="18" charset="0"/>
                <a:cs typeface="Times New Roman" panose="02020603050405020304" pitchFamily="18" charset="0"/>
              </a:rPr>
              <a:t>AoA</a:t>
            </a:r>
            <a:r>
              <a:rPr lang="en-US" sz="1600" dirty="0">
                <a:latin typeface="Cambria" panose="02040503050406030204" pitchFamily="18" charset="0"/>
                <a:ea typeface="Cambria" panose="02040503050406030204" pitchFamily="18" charset="0"/>
                <a:cs typeface="Times New Roman" panose="02020603050405020304" pitchFamily="18" charset="0"/>
              </a:rPr>
              <a:t> better lift can be obtained by using this </a:t>
            </a:r>
            <a:r>
              <a:rPr lang="en-US" sz="1600" dirty="0" err="1">
                <a:latin typeface="Cambria" panose="02040503050406030204" pitchFamily="18" charset="0"/>
                <a:ea typeface="Cambria" panose="02040503050406030204" pitchFamily="18" charset="0"/>
                <a:cs typeface="Times New Roman" panose="02020603050405020304" pitchFamily="18" charset="0"/>
              </a:rPr>
              <a:t>aerofoil</a:t>
            </a:r>
            <a:r>
              <a:rPr lang="en-US" sz="1600" dirty="0">
                <a:latin typeface="Cambria" panose="02040503050406030204" pitchFamily="18" charset="0"/>
                <a:ea typeface="Cambria" panose="02040503050406030204" pitchFamily="18" charset="0"/>
                <a:cs typeface="Times New Roman" panose="02020603050405020304" pitchFamily="18" charset="0"/>
              </a:rPr>
              <a:t> so, the fuel efficiency will be improved by about 8%. The simulated value of the coefficient of lift is in good fit and with high accuracy to the mathematical model equation. </a:t>
            </a:r>
          </a:p>
        </p:txBody>
      </p:sp>
      <p:pic>
        <p:nvPicPr>
          <p:cNvPr id="11" name="Picture 10">
            <a:extLst>
              <a:ext uri="{FF2B5EF4-FFF2-40B4-BE49-F238E27FC236}">
                <a16:creationId xmlns:a16="http://schemas.microsoft.com/office/drawing/2014/main" id="{19B6059C-0024-C5D7-24A7-0AE2CE37AA63}"/>
              </a:ext>
            </a:extLst>
          </p:cNvPr>
          <p:cNvPicPr>
            <a:picLocks noChangeAspect="1"/>
          </p:cNvPicPr>
          <p:nvPr/>
        </p:nvPicPr>
        <p:blipFill>
          <a:blip r:embed="rId2"/>
          <a:srcRect l="17097" t="17299" r="45127" b="20301"/>
          <a:stretch>
            <a:fillRect/>
          </a:stretch>
        </p:blipFill>
        <p:spPr>
          <a:xfrm>
            <a:off x="8699319" y="552499"/>
            <a:ext cx="2820763" cy="2620912"/>
          </a:xfrm>
          <a:prstGeom prst="rect">
            <a:avLst/>
          </a:prstGeom>
        </p:spPr>
      </p:pic>
      <p:pic>
        <p:nvPicPr>
          <p:cNvPr id="12" name="Picture 11">
            <a:extLst>
              <a:ext uri="{FF2B5EF4-FFF2-40B4-BE49-F238E27FC236}">
                <a16:creationId xmlns:a16="http://schemas.microsoft.com/office/drawing/2014/main" id="{81B7A15E-8E0B-699C-6D8F-D9AF19AD187B}"/>
              </a:ext>
            </a:extLst>
          </p:cNvPr>
          <p:cNvPicPr>
            <a:picLocks noChangeAspect="1"/>
          </p:cNvPicPr>
          <p:nvPr/>
        </p:nvPicPr>
        <p:blipFill>
          <a:blip r:embed="rId3"/>
          <a:srcRect l="53065" t="29457" r="30058" b="51163"/>
          <a:stretch>
            <a:fillRect/>
          </a:stretch>
        </p:blipFill>
        <p:spPr>
          <a:xfrm>
            <a:off x="6170170" y="3173411"/>
            <a:ext cx="2820762" cy="1821976"/>
          </a:xfrm>
          <a:prstGeom prst="rect">
            <a:avLst/>
          </a:prstGeom>
        </p:spPr>
      </p:pic>
      <p:pic>
        <p:nvPicPr>
          <p:cNvPr id="13" name="Picture 12">
            <a:extLst>
              <a:ext uri="{FF2B5EF4-FFF2-40B4-BE49-F238E27FC236}">
                <a16:creationId xmlns:a16="http://schemas.microsoft.com/office/drawing/2014/main" id="{FCCAC17B-BBF1-45A7-0F84-BEF4FBC7468A}"/>
              </a:ext>
            </a:extLst>
          </p:cNvPr>
          <p:cNvPicPr>
            <a:picLocks noChangeAspect="1"/>
          </p:cNvPicPr>
          <p:nvPr/>
        </p:nvPicPr>
        <p:blipFill>
          <a:blip r:embed="rId4"/>
          <a:srcRect l="51238" t="70077" r="28008" b="7030"/>
          <a:stretch>
            <a:fillRect/>
          </a:stretch>
        </p:blipFill>
        <p:spPr>
          <a:xfrm>
            <a:off x="9065102" y="4735554"/>
            <a:ext cx="2530278" cy="1569947"/>
          </a:xfrm>
          <a:prstGeom prst="rect">
            <a:avLst/>
          </a:prstGeom>
        </p:spPr>
      </p:pic>
      <p:sp>
        <p:nvSpPr>
          <p:cNvPr id="2" name="TextBox 1">
            <a:extLst>
              <a:ext uri="{FF2B5EF4-FFF2-40B4-BE49-F238E27FC236}">
                <a16:creationId xmlns:a16="http://schemas.microsoft.com/office/drawing/2014/main" id="{F02EFB34-C54B-68C3-3A81-EA5046031BB8}"/>
              </a:ext>
            </a:extLst>
          </p:cNvPr>
          <p:cNvSpPr txBox="1"/>
          <p:nvPr/>
        </p:nvSpPr>
        <p:spPr>
          <a:xfrm>
            <a:off x="6953876" y="5899431"/>
            <a:ext cx="1984326"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CFD Analysis Results</a:t>
            </a:r>
          </a:p>
        </p:txBody>
      </p:sp>
      <p:sp>
        <p:nvSpPr>
          <p:cNvPr id="3" name="TextBox 2">
            <a:extLst>
              <a:ext uri="{FF2B5EF4-FFF2-40B4-BE49-F238E27FC236}">
                <a16:creationId xmlns:a16="http://schemas.microsoft.com/office/drawing/2014/main" id="{184E69E6-DE33-4FCB-1A3A-243E9D5244CD}"/>
              </a:ext>
            </a:extLst>
          </p:cNvPr>
          <p:cNvSpPr txBox="1"/>
          <p:nvPr/>
        </p:nvSpPr>
        <p:spPr>
          <a:xfrm>
            <a:off x="6370424" y="1924692"/>
            <a:ext cx="2273379"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Meshed Boundary Sketch</a:t>
            </a:r>
          </a:p>
        </p:txBody>
      </p:sp>
      <p:sp>
        <p:nvSpPr>
          <p:cNvPr id="4" name="TextBox 3">
            <a:extLst>
              <a:ext uri="{FF2B5EF4-FFF2-40B4-BE49-F238E27FC236}">
                <a16:creationId xmlns:a16="http://schemas.microsoft.com/office/drawing/2014/main" id="{CD5C9431-5BE0-2721-6590-46F112945011}"/>
              </a:ext>
            </a:extLst>
          </p:cNvPr>
          <p:cNvSpPr txBox="1"/>
          <p:nvPr/>
        </p:nvSpPr>
        <p:spPr>
          <a:xfrm>
            <a:off x="9032302" y="3684590"/>
            <a:ext cx="2487780" cy="584775"/>
          </a:xfrm>
          <a:prstGeom prst="rect">
            <a:avLst/>
          </a:prstGeom>
          <a:noFill/>
        </p:spPr>
        <p:txBody>
          <a:bodyPr wrap="squar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Meshed Boundary Sketch around the profile</a:t>
            </a:r>
          </a:p>
        </p:txBody>
      </p:sp>
    </p:spTree>
    <p:extLst>
      <p:ext uri="{BB962C8B-B14F-4D97-AF65-F5344CB8AC3E}">
        <p14:creationId xmlns:p14="http://schemas.microsoft.com/office/powerpoint/2010/main" val="2647558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BC8F7712-DB51-ED40-B823-175ED41CDF1C}"/>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B708185-20C0-40F2-8F2D-8EB9E34B3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3" name="Rectangle 2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6E60B402-A0A0-1CCA-FDA8-E01DE5C6A2B2}"/>
              </a:ext>
            </a:extLst>
          </p:cNvPr>
          <p:cNvSpPr txBox="1">
            <a:spLocks/>
          </p:cNvSpPr>
          <p:nvPr/>
        </p:nvSpPr>
        <p:spPr>
          <a:xfrm>
            <a:off x="1057025" y="922644"/>
            <a:ext cx="5040285" cy="11695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kern="1200" dirty="0">
                <a:solidFill>
                  <a:schemeClr val="tx1"/>
                </a:solidFill>
                <a:latin typeface="Times New Roman" panose="02020603050405020304" pitchFamily="18" charset="0"/>
                <a:cs typeface="Times New Roman" panose="02020603050405020304" pitchFamily="18" charset="0"/>
              </a:rPr>
              <a:t>INTERNAL FLOW ANALYSIS INSIDE A TUBE WITH MULTIPLE BRANCHES</a:t>
            </a:r>
            <a:endParaRPr lang="en-US" sz="2600" kern="1200" dirty="0">
              <a:solidFill>
                <a:schemeClr val="tx1"/>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6F068703-EF4E-BC8B-C035-5C8BD03E8E18}"/>
              </a:ext>
            </a:extLst>
          </p:cNvPr>
          <p:cNvSpPr>
            <a:spLocks noGrp="1"/>
          </p:cNvSpPr>
          <p:nvPr>
            <p:ph idx="1"/>
          </p:nvPr>
        </p:nvSpPr>
        <p:spPr>
          <a:xfrm>
            <a:off x="1055715" y="2508105"/>
            <a:ext cx="5040285" cy="3632493"/>
          </a:xfrm>
        </p:spPr>
        <p:txBody>
          <a:bodyPr vert="horz" lIns="91440" tIns="45720" rIns="91440" bIns="45720" rtlCol="0" anchor="ctr">
            <a:normAutofit/>
          </a:bodyPr>
          <a:lstStyle/>
          <a:p>
            <a:pPr algn="just"/>
            <a:r>
              <a:rPr lang="en-US" sz="1600" dirty="0">
                <a:latin typeface="Cambria" panose="02040503050406030204" pitchFamily="18" charset="0"/>
                <a:ea typeface="Cambria" panose="02040503050406030204" pitchFamily="18" charset="0"/>
              </a:rPr>
              <a:t>Conducted CFD analysis of an exhaust manifold to investigate internal flow characteristics, pressure distribution, and thermal behavior under engine-like conditions. </a:t>
            </a:r>
          </a:p>
          <a:p>
            <a:pPr algn="just"/>
            <a:r>
              <a:rPr lang="en-US" sz="1600" dirty="0">
                <a:latin typeface="Cambria" panose="02040503050406030204" pitchFamily="18" charset="0"/>
                <a:ea typeface="Cambria" panose="02040503050406030204" pitchFamily="18" charset="0"/>
              </a:rPr>
              <a:t>The manifold geometry featured multiple inlet branches converging into a single outlet, representative of typical multi-cylinder engine systems. The analysis aimed to optimize flow uniformity, reduce backpressure, and improve thermal efficiency. </a:t>
            </a:r>
          </a:p>
        </p:txBody>
      </p:sp>
      <p:pic>
        <p:nvPicPr>
          <p:cNvPr id="2" name="Picture 1">
            <a:extLst>
              <a:ext uri="{FF2B5EF4-FFF2-40B4-BE49-F238E27FC236}">
                <a16:creationId xmlns:a16="http://schemas.microsoft.com/office/drawing/2014/main" id="{925E5424-6780-D7F7-E3D3-57686187FAEE}"/>
              </a:ext>
            </a:extLst>
          </p:cNvPr>
          <p:cNvPicPr preferRelativeResize="0">
            <a:picLocks/>
          </p:cNvPicPr>
          <p:nvPr/>
        </p:nvPicPr>
        <p:blipFill>
          <a:blip r:embed="rId2">
            <a:extLst>
              <a:ext uri="{28A0092B-C50C-407E-A947-70E740481C1C}">
                <a14:useLocalDpi xmlns:a14="http://schemas.microsoft.com/office/drawing/2010/main" val="0"/>
              </a:ext>
            </a:extLst>
          </a:blip>
          <a:srcRect l="10511" r="10271" b="6"/>
          <a:stretch>
            <a:fillRect/>
          </a:stretch>
        </p:blipFill>
        <p:spPr bwMode="auto">
          <a:xfrm>
            <a:off x="6572187" y="716934"/>
            <a:ext cx="4572000" cy="3200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FA46DE1-19D2-904B-521E-01496956514C}"/>
              </a:ext>
            </a:extLst>
          </p:cNvPr>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8941725" y="4334221"/>
            <a:ext cx="2194560" cy="1645920"/>
          </a:xfrm>
          <a:prstGeom prst="rect">
            <a:avLst/>
          </a:prstGeom>
        </p:spPr>
      </p:pic>
      <p:pic>
        <p:nvPicPr>
          <p:cNvPr id="11" name="Picture 10">
            <a:extLst>
              <a:ext uri="{FF2B5EF4-FFF2-40B4-BE49-F238E27FC236}">
                <a16:creationId xmlns:a16="http://schemas.microsoft.com/office/drawing/2014/main" id="{4BBAEB35-C0FD-9561-2F24-3024A6CA8D85}"/>
              </a:ext>
            </a:extLst>
          </p:cNvPr>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6572187" y="4313891"/>
            <a:ext cx="2194560" cy="1645920"/>
          </a:xfrm>
          <a:prstGeom prst="rect">
            <a:avLst/>
          </a:prstGeom>
        </p:spPr>
      </p:pic>
      <p:sp>
        <p:nvSpPr>
          <p:cNvPr id="3" name="TextBox 2">
            <a:extLst>
              <a:ext uri="{FF2B5EF4-FFF2-40B4-BE49-F238E27FC236}">
                <a16:creationId xmlns:a16="http://schemas.microsoft.com/office/drawing/2014/main" id="{0CA49CD6-6FB6-E5F4-E4DB-8E7D65A818FA}"/>
              </a:ext>
            </a:extLst>
          </p:cNvPr>
          <p:cNvSpPr txBox="1"/>
          <p:nvPr/>
        </p:nvSpPr>
        <p:spPr>
          <a:xfrm>
            <a:off x="7901465" y="5914245"/>
            <a:ext cx="1984326"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CFD Analysis Results</a:t>
            </a:r>
          </a:p>
        </p:txBody>
      </p:sp>
      <p:sp>
        <p:nvSpPr>
          <p:cNvPr id="4" name="TextBox 3">
            <a:extLst>
              <a:ext uri="{FF2B5EF4-FFF2-40B4-BE49-F238E27FC236}">
                <a16:creationId xmlns:a16="http://schemas.microsoft.com/office/drawing/2014/main" id="{88F5D87A-D1B3-A389-A94F-05CF425582F0}"/>
              </a:ext>
            </a:extLst>
          </p:cNvPr>
          <p:cNvSpPr txBox="1"/>
          <p:nvPr/>
        </p:nvSpPr>
        <p:spPr>
          <a:xfrm>
            <a:off x="7401957" y="3894551"/>
            <a:ext cx="3260893"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Tube With Multiple Branches</a:t>
            </a:r>
            <a:r>
              <a:rPr lang="en-US" sz="1600" i="1" dirty="0">
                <a:latin typeface="Times New Roman" panose="02020603050405020304" pitchFamily="18" charset="0"/>
                <a:ea typeface="Cambria" panose="02040503050406030204" pitchFamily="18" charset="0"/>
                <a:cs typeface="Times New Roman" panose="02020603050405020304" pitchFamily="18" charset="0"/>
              </a:rPr>
              <a:t> Design</a:t>
            </a:r>
          </a:p>
        </p:txBody>
      </p:sp>
    </p:spTree>
    <p:extLst>
      <p:ext uri="{BB962C8B-B14F-4D97-AF65-F5344CB8AC3E}">
        <p14:creationId xmlns:p14="http://schemas.microsoft.com/office/powerpoint/2010/main" val="3667032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36F5901C-C481-0E0E-4092-F8A12EA9858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15E3-EEBE-5D8F-89C6-D538A8C43828}"/>
              </a:ext>
            </a:extLst>
          </p:cNvPr>
          <p:cNvSpPr txBox="1">
            <a:spLocks/>
          </p:cNvSpPr>
          <p:nvPr/>
        </p:nvSpPr>
        <p:spPr>
          <a:xfrm>
            <a:off x="991346" y="922644"/>
            <a:ext cx="5244190" cy="11695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dirty="0">
                <a:latin typeface="Times New Roman" panose="02020603050405020304" pitchFamily="18" charset="0"/>
                <a:cs typeface="Times New Roman" panose="02020603050405020304" pitchFamily="18" charset="0"/>
              </a:rPr>
              <a:t>EXTERNAL FLOW ANALYSIS OVER A F1 CAR TO ANALYZE LIFT AND DRAG PARAMETERS </a:t>
            </a:r>
            <a:endParaRPr lang="en-US" sz="26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95BAC9E-0667-ABCE-4C68-30ECAA23F955}"/>
              </a:ext>
            </a:extLst>
          </p:cNvPr>
          <p:cNvSpPr>
            <a:spLocks noGrp="1"/>
          </p:cNvSpPr>
          <p:nvPr>
            <p:ph idx="1"/>
          </p:nvPr>
        </p:nvSpPr>
        <p:spPr>
          <a:xfrm>
            <a:off x="1055715" y="2355705"/>
            <a:ext cx="5040285" cy="3632493"/>
          </a:xfrm>
        </p:spPr>
        <p:txBody>
          <a:bodyPr vert="horz" lIns="91440" tIns="45720" rIns="91440" bIns="45720" rtlCol="0" anchor="ctr">
            <a:normAutofit/>
          </a:bodyPr>
          <a:lstStyle/>
          <a:p>
            <a:pPr algn="just"/>
            <a:r>
              <a:rPr lang="en-US" sz="1600" dirty="0">
                <a:latin typeface="Cambria" panose="02040503050406030204" pitchFamily="18" charset="0"/>
                <a:ea typeface="Cambria" panose="02040503050406030204" pitchFamily="18" charset="0"/>
              </a:rPr>
              <a:t>The 3D geometry of the F1 car was modeled with detailed aerodynamic features such as wings, diffusers, and side pods. High-resolution meshing was applied to capture flow separation, wake regions, and boundary layer effects. </a:t>
            </a:r>
          </a:p>
          <a:p>
            <a:pPr algn="just"/>
            <a:r>
              <a:rPr lang="en-US" sz="1600" dirty="0">
                <a:latin typeface="Cambria" panose="02040503050406030204" pitchFamily="18" charset="0"/>
                <a:ea typeface="Cambria" panose="02040503050406030204" pitchFamily="18" charset="0"/>
              </a:rPr>
              <a:t>Simulations were conducted under steady-state conditions using appropriate turbulence models. The analysis provided critical insights into drag reduction strategies and downforce generation, guiding design improvements.</a:t>
            </a:r>
          </a:p>
        </p:txBody>
      </p:sp>
      <p:pic>
        <p:nvPicPr>
          <p:cNvPr id="3" name="Picture 2">
            <a:extLst>
              <a:ext uri="{FF2B5EF4-FFF2-40B4-BE49-F238E27FC236}">
                <a16:creationId xmlns:a16="http://schemas.microsoft.com/office/drawing/2014/main" id="{514C2383-C17F-32F2-6FFC-C11CA4C66768}"/>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6510645" y="774285"/>
            <a:ext cx="4663440" cy="25811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1EACB7D6-5EA3-A6AA-40DC-624CEE55F9F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bwMode="auto">
          <a:xfrm>
            <a:off x="6510645" y="3510075"/>
            <a:ext cx="4663440" cy="2581173"/>
          </a:xfrm>
          <a:prstGeom prst="rect">
            <a:avLst/>
          </a:prstGeom>
        </p:spPr>
      </p:pic>
      <p:sp>
        <p:nvSpPr>
          <p:cNvPr id="6" name="TextBox 5">
            <a:extLst>
              <a:ext uri="{FF2B5EF4-FFF2-40B4-BE49-F238E27FC236}">
                <a16:creationId xmlns:a16="http://schemas.microsoft.com/office/drawing/2014/main" id="{B6462E32-2200-911A-7BC3-E5C8A9F3636D}"/>
              </a:ext>
            </a:extLst>
          </p:cNvPr>
          <p:cNvSpPr txBox="1"/>
          <p:nvPr/>
        </p:nvSpPr>
        <p:spPr>
          <a:xfrm>
            <a:off x="6815064" y="1168882"/>
            <a:ext cx="1114408"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Car </a:t>
            </a:r>
            <a:r>
              <a:rPr lang="en-US" sz="1600" i="1" dirty="0">
                <a:latin typeface="Times New Roman" panose="02020603050405020304" pitchFamily="18" charset="0"/>
                <a:ea typeface="Cambria" panose="02040503050406030204" pitchFamily="18" charset="0"/>
                <a:cs typeface="Times New Roman" panose="02020603050405020304" pitchFamily="18" charset="0"/>
              </a:rPr>
              <a:t>Design</a:t>
            </a:r>
          </a:p>
        </p:txBody>
      </p:sp>
      <p:sp>
        <p:nvSpPr>
          <p:cNvPr id="7" name="TextBox 6">
            <a:extLst>
              <a:ext uri="{FF2B5EF4-FFF2-40B4-BE49-F238E27FC236}">
                <a16:creationId xmlns:a16="http://schemas.microsoft.com/office/drawing/2014/main" id="{ECA283C3-C8E8-DDA9-BB69-C6F8FE88B03D}"/>
              </a:ext>
            </a:extLst>
          </p:cNvPr>
          <p:cNvSpPr txBox="1"/>
          <p:nvPr/>
        </p:nvSpPr>
        <p:spPr>
          <a:xfrm>
            <a:off x="8068613" y="6010340"/>
            <a:ext cx="1984326"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CFD Analysis Results</a:t>
            </a:r>
          </a:p>
        </p:txBody>
      </p:sp>
    </p:spTree>
    <p:extLst>
      <p:ext uri="{BB962C8B-B14F-4D97-AF65-F5344CB8AC3E}">
        <p14:creationId xmlns:p14="http://schemas.microsoft.com/office/powerpoint/2010/main" val="2315377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C2C47BDE-BE31-5FEF-8FB2-53DBBDC6EEE6}"/>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708185-20C0-40F2-8F2D-8EB9E34B3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3" name="Rectangle 2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1654D258-5BC4-E5DF-51A5-67C70B552147}"/>
              </a:ext>
            </a:extLst>
          </p:cNvPr>
          <p:cNvSpPr txBox="1">
            <a:spLocks/>
          </p:cNvSpPr>
          <p:nvPr/>
        </p:nvSpPr>
        <p:spPr>
          <a:xfrm>
            <a:off x="1057025" y="922644"/>
            <a:ext cx="5620222" cy="116958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kern="1200" dirty="0">
                <a:solidFill>
                  <a:schemeClr val="tx1"/>
                </a:solidFill>
                <a:latin typeface="Times New Roman" panose="02020603050405020304" pitchFamily="18" charset="0"/>
                <a:cs typeface="Times New Roman" panose="02020603050405020304" pitchFamily="18" charset="0"/>
              </a:rPr>
              <a:t>EXTERNAL FLOW ANALYSIS OVER A JET TO ANALYZE LIFT AND DRAG PARAMETERS </a:t>
            </a:r>
            <a:endParaRPr lang="en-US" sz="2600" kern="1200"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A5210A-3BD1-5C6A-986F-FE3DE4CA6F5C}"/>
              </a:ext>
            </a:extLst>
          </p:cNvPr>
          <p:cNvSpPr>
            <a:spLocks noGrp="1"/>
          </p:cNvSpPr>
          <p:nvPr>
            <p:ph idx="1"/>
          </p:nvPr>
        </p:nvSpPr>
        <p:spPr>
          <a:xfrm>
            <a:off x="1055714" y="2318515"/>
            <a:ext cx="5040285" cy="3632493"/>
          </a:xfrm>
        </p:spPr>
        <p:txBody>
          <a:bodyPr vert="horz" lIns="91440" tIns="45720" rIns="91440" bIns="45720" rtlCol="0" anchor="ctr">
            <a:normAutofit/>
          </a:bodyPr>
          <a:lstStyle/>
          <a:p>
            <a:pPr algn="just"/>
            <a:r>
              <a:rPr lang="en-US" sz="1600" dirty="0">
                <a:latin typeface="Cambria" panose="02040503050406030204" pitchFamily="18" charset="0"/>
                <a:ea typeface="Cambria" panose="02040503050406030204" pitchFamily="18" charset="0"/>
              </a:rPr>
              <a:t>The 3D model included fuselage, wings, and control surfaces, with fine meshing applied to capture boundary layer development and wake effects. Steady-state simulations using turbulence models were performed to visualize pressure distribution, streamline patterns, and flow separation zones. Key aerodynamic parameters, including lift and drag coefficients, were extracted to assess performance and inform design optimization.</a:t>
            </a:r>
          </a:p>
        </p:txBody>
      </p:sp>
      <p:pic>
        <p:nvPicPr>
          <p:cNvPr id="6" name="Picture 5">
            <a:extLst>
              <a:ext uri="{FF2B5EF4-FFF2-40B4-BE49-F238E27FC236}">
                <a16:creationId xmlns:a16="http://schemas.microsoft.com/office/drawing/2014/main" id="{F2CC9232-8A48-D22C-F7E1-06317CA02741}"/>
              </a:ext>
            </a:extLst>
          </p:cNvPr>
          <p:cNvPicPr preferRelativeResize="0">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510645" y="928638"/>
            <a:ext cx="4663440" cy="2578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FE722A8D-5A83-449C-2CC3-C30E90B2BB31}"/>
              </a:ext>
            </a:extLst>
          </p:cNvPr>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8987975" y="3872188"/>
            <a:ext cx="2651760" cy="1828800"/>
          </a:xfrm>
          <a:prstGeom prst="rect">
            <a:avLst/>
          </a:prstGeom>
        </p:spPr>
      </p:pic>
      <p:pic>
        <p:nvPicPr>
          <p:cNvPr id="8" name="Picture 7">
            <a:extLst>
              <a:ext uri="{FF2B5EF4-FFF2-40B4-BE49-F238E27FC236}">
                <a16:creationId xmlns:a16="http://schemas.microsoft.com/office/drawing/2014/main" id="{E08958CD-14BA-4ECD-9BE0-55556349447E}"/>
              </a:ext>
            </a:extLst>
          </p:cNvPr>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6265616" y="3872188"/>
            <a:ext cx="2651760" cy="1828800"/>
          </a:xfrm>
          <a:prstGeom prst="rect">
            <a:avLst/>
          </a:prstGeom>
        </p:spPr>
      </p:pic>
      <p:sp>
        <p:nvSpPr>
          <p:cNvPr id="2" name="TextBox 1">
            <a:extLst>
              <a:ext uri="{FF2B5EF4-FFF2-40B4-BE49-F238E27FC236}">
                <a16:creationId xmlns:a16="http://schemas.microsoft.com/office/drawing/2014/main" id="{DBEF21FB-6DCC-10E7-7399-96F49F6FF7BD}"/>
              </a:ext>
            </a:extLst>
          </p:cNvPr>
          <p:cNvSpPr txBox="1"/>
          <p:nvPr/>
        </p:nvSpPr>
        <p:spPr>
          <a:xfrm>
            <a:off x="6815064" y="1168882"/>
            <a:ext cx="1047082"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Jet </a:t>
            </a:r>
            <a:r>
              <a:rPr lang="en-US" sz="1600" i="1" dirty="0">
                <a:latin typeface="Times New Roman" panose="02020603050405020304" pitchFamily="18" charset="0"/>
                <a:ea typeface="Cambria" panose="02040503050406030204" pitchFamily="18" charset="0"/>
                <a:cs typeface="Times New Roman" panose="02020603050405020304" pitchFamily="18" charset="0"/>
              </a:rPr>
              <a:t>Design</a:t>
            </a:r>
          </a:p>
        </p:txBody>
      </p:sp>
      <p:sp>
        <p:nvSpPr>
          <p:cNvPr id="3" name="TextBox 2">
            <a:extLst>
              <a:ext uri="{FF2B5EF4-FFF2-40B4-BE49-F238E27FC236}">
                <a16:creationId xmlns:a16="http://schemas.microsoft.com/office/drawing/2014/main" id="{B037545A-E006-8E02-EFF3-6D804BEC9A30}"/>
              </a:ext>
            </a:extLst>
          </p:cNvPr>
          <p:cNvSpPr txBox="1"/>
          <p:nvPr/>
        </p:nvSpPr>
        <p:spPr>
          <a:xfrm>
            <a:off x="7944290" y="5760085"/>
            <a:ext cx="1984326"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CFD Analysis Results</a:t>
            </a:r>
          </a:p>
        </p:txBody>
      </p:sp>
    </p:spTree>
    <p:extLst>
      <p:ext uri="{BB962C8B-B14F-4D97-AF65-F5344CB8AC3E}">
        <p14:creationId xmlns:p14="http://schemas.microsoft.com/office/powerpoint/2010/main" val="3079165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32000">
              <a:srgbClr val="FFC000"/>
            </a:gs>
            <a:gs pos="62000">
              <a:srgbClr val="FFFF00"/>
            </a:gs>
            <a:gs pos="100000">
              <a:srgbClr val="FF0000"/>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1" name="Rectangle 3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ACA8BEC-2A80-16C3-C8EE-FCA377473B80}"/>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2600" b="1" dirty="0">
                <a:latin typeface="Times New Roman" panose="02020603050405020304" pitchFamily="18" charset="0"/>
                <a:cs typeface="Times New Roman" panose="02020603050405020304" pitchFamily="18" charset="0"/>
              </a:rPr>
              <a:t>CFD ANALYSIS OF VACCINATION TUBES</a:t>
            </a:r>
            <a:endParaRPr lang="en-US" sz="2600" dirty="0">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8C34A0DA-F093-88E8-8AA3-C54C17A8A422}"/>
              </a:ext>
            </a:extLst>
          </p:cNvPr>
          <p:cNvSpPr txBox="1">
            <a:spLocks/>
          </p:cNvSpPr>
          <p:nvPr/>
        </p:nvSpPr>
        <p:spPr>
          <a:xfrm>
            <a:off x="1055715" y="2508105"/>
            <a:ext cx="5040285" cy="3632493"/>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latin typeface="Cambria" panose="02040503050406030204" pitchFamily="18" charset="0"/>
                <a:ea typeface="Cambria" panose="02040503050406030204" pitchFamily="18" charset="0"/>
              </a:rPr>
              <a:t>Conducted CFD analysis to evaluate fluid flow behavior within a specialized vaccination tube assembly, designed with three small vertical inlet tubes connected to a larger horizontal outlet tube. The objective was to ensure uniform flow distribution and minimal pressure drop, critical for consistent vaccine delivery. </a:t>
            </a:r>
          </a:p>
          <a:p>
            <a:pPr algn="just"/>
            <a:r>
              <a:rPr lang="en-US" sz="1600" dirty="0">
                <a:latin typeface="Cambria" panose="02040503050406030204" pitchFamily="18" charset="0"/>
                <a:ea typeface="Cambria" panose="02040503050406030204" pitchFamily="18" charset="0"/>
              </a:rPr>
              <a:t>The 3D geometry was modeled and meshed with a focus on capturing internal flow characteristics, junction effects, and turbulence behavior. Boundary conditions were applied to simulate realistic fluid input rates through the vertical tubes. </a:t>
            </a:r>
          </a:p>
          <a:p>
            <a:pPr algn="just"/>
            <a:r>
              <a:rPr lang="en-US" sz="1600" dirty="0">
                <a:latin typeface="Cambria" panose="02040503050406030204" pitchFamily="18" charset="0"/>
                <a:ea typeface="Cambria" panose="02040503050406030204" pitchFamily="18" charset="0"/>
              </a:rPr>
              <a:t>The analysis provided insights into velocity profiles, pressure gradients, and potential flow imbalances, enabling optimization of tube dimensions and junction design to enhance flow uniformity and reduce stagnation zones.</a:t>
            </a:r>
          </a:p>
        </p:txBody>
      </p:sp>
      <p:pic>
        <p:nvPicPr>
          <p:cNvPr id="5" name="Picture 4" descr="A blue pipe with three tubes&#10;&#10;AI-generated content may be incorrect.">
            <a:extLst>
              <a:ext uri="{FF2B5EF4-FFF2-40B4-BE49-F238E27FC236}">
                <a16:creationId xmlns:a16="http://schemas.microsoft.com/office/drawing/2014/main" id="{CCEFD6E0-8D7E-5A85-A144-85FE2BB7450D}"/>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bwMode="auto">
          <a:xfrm>
            <a:off x="7170866" y="774285"/>
            <a:ext cx="3940722" cy="2581173"/>
          </a:xfrm>
          <a:prstGeom prst="rect">
            <a:avLst/>
          </a:prstGeom>
        </p:spPr>
      </p:pic>
      <p:pic>
        <p:nvPicPr>
          <p:cNvPr id="4" name="Content Placeholder 3" descr="A blue and green mesh of a tube&#10;&#10;AI-generated content may be incorrect.">
            <a:extLst>
              <a:ext uri="{FF2B5EF4-FFF2-40B4-BE49-F238E27FC236}">
                <a16:creationId xmlns:a16="http://schemas.microsoft.com/office/drawing/2014/main" id="{B9560489-BD05-10C7-6CCF-70FDEA4389BA}"/>
              </a:ext>
            </a:extLst>
          </p:cNvPr>
          <p:cNvPicPr preferRelativeResize="0">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7170866" y="3575074"/>
            <a:ext cx="3940722" cy="2581173"/>
          </a:xfrm>
          <a:prstGeom prst="rect">
            <a:avLst/>
          </a:prstGeom>
        </p:spPr>
      </p:pic>
      <p:sp>
        <p:nvSpPr>
          <p:cNvPr id="6" name="Title 1">
            <a:extLst>
              <a:ext uri="{FF2B5EF4-FFF2-40B4-BE49-F238E27FC236}">
                <a16:creationId xmlns:a16="http://schemas.microsoft.com/office/drawing/2014/main" id="{B268924F-3C4D-3297-6F65-410F95EBCA61}"/>
              </a:ext>
            </a:extLst>
          </p:cNvPr>
          <p:cNvSpPr txBox="1">
            <a:spLocks/>
          </p:cNvSpPr>
          <p:nvPr/>
        </p:nvSpPr>
        <p:spPr>
          <a:xfrm>
            <a:off x="141515" y="117077"/>
            <a:ext cx="1121228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n-US" sz="3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F8224A6-D9DF-8EF0-0B10-31AD39DF0163}"/>
              </a:ext>
            </a:extLst>
          </p:cNvPr>
          <p:cNvSpPr txBox="1"/>
          <p:nvPr/>
        </p:nvSpPr>
        <p:spPr>
          <a:xfrm>
            <a:off x="8149064" y="3355458"/>
            <a:ext cx="1984326"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CFD Analysis Results</a:t>
            </a:r>
          </a:p>
        </p:txBody>
      </p:sp>
    </p:spTree>
    <p:extLst>
      <p:ext uri="{BB962C8B-B14F-4D97-AF65-F5344CB8AC3E}">
        <p14:creationId xmlns:p14="http://schemas.microsoft.com/office/powerpoint/2010/main" val="2942737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32000">
              <a:srgbClr val="FFC000"/>
            </a:gs>
            <a:gs pos="62000">
              <a:srgbClr val="FFFF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61C5EC54-7D72-6A6B-DA3A-8CE192523A4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4" name="Rectangle 2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7BC7175-8375-1DBC-F4F4-A5F58957E11F}"/>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2600" b="1" dirty="0">
                <a:latin typeface="Times New Roman" panose="02020603050405020304" pitchFamily="18" charset="0"/>
                <a:cs typeface="Times New Roman" panose="02020603050405020304" pitchFamily="18" charset="0"/>
              </a:rPr>
              <a:t>STRESS ANALYSIS OF CONNECTING ROD</a:t>
            </a:r>
            <a:endParaRPr lang="en-US" sz="26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80420A4-7CD4-6684-3ABC-C78DBA3C8DC3}"/>
              </a:ext>
            </a:extLst>
          </p:cNvPr>
          <p:cNvSpPr txBox="1">
            <a:spLocks/>
          </p:cNvSpPr>
          <p:nvPr/>
        </p:nvSpPr>
        <p:spPr>
          <a:xfrm>
            <a:off x="1055715" y="2508105"/>
            <a:ext cx="5040285" cy="3632493"/>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latin typeface="Cambria" panose="02040503050406030204" pitchFamily="18" charset="0"/>
                <a:ea typeface="Cambria" panose="02040503050406030204" pitchFamily="18" charset="0"/>
              </a:rPr>
              <a:t>Performed structural stress analysis on an internal combustion engine connecting rod to evaluate its strength and durability under operating loads.</a:t>
            </a:r>
          </a:p>
          <a:p>
            <a:pPr algn="just"/>
            <a:r>
              <a:rPr lang="en-US" sz="1600" dirty="0">
                <a:latin typeface="Cambria" panose="02040503050406030204" pitchFamily="18" charset="0"/>
                <a:ea typeface="Cambria" panose="02040503050406030204" pitchFamily="18" charset="0"/>
              </a:rPr>
              <a:t>The 3D model of the connecting rod was developed using CAD software and analyzed using Finite Element Analysis (FEA) to simulate stresses during both compression and tension strokes. Boundary conditions were applied to replicate realistic engine forces, including peak combustion pressure and inertial loads. </a:t>
            </a:r>
          </a:p>
          <a:p>
            <a:pPr algn="just"/>
            <a:r>
              <a:rPr lang="en-US" sz="1600" dirty="0">
                <a:latin typeface="Cambria" panose="02040503050406030204" pitchFamily="18" charset="0"/>
                <a:ea typeface="Cambria" panose="02040503050406030204" pitchFamily="18" charset="0"/>
              </a:rPr>
              <a:t>The analysis focused on identifying critical stress zones, deformation patterns, and factor of safety. Results were used to propose design improvements for enhanced fatigue resistance and weight optimization, contributing to more efficient and reliable engine performance.</a:t>
            </a:r>
          </a:p>
        </p:txBody>
      </p:sp>
      <p:pic>
        <p:nvPicPr>
          <p:cNvPr id="16" name="Picture 15">
            <a:extLst>
              <a:ext uri="{FF2B5EF4-FFF2-40B4-BE49-F238E27FC236}">
                <a16:creationId xmlns:a16="http://schemas.microsoft.com/office/drawing/2014/main" id="{D1EEC45B-901F-2CAA-FD54-1F11F6E6A5E3}"/>
              </a:ext>
            </a:extLst>
          </p:cNvPr>
          <p:cNvPicPr>
            <a:picLocks noChangeAspect="1"/>
          </p:cNvPicPr>
          <p:nvPr/>
        </p:nvPicPr>
        <p:blipFill>
          <a:blip r:embed="rId2"/>
          <a:srcRect l="58816" t="39438" r="25023" b="17940"/>
          <a:stretch>
            <a:fillRect/>
          </a:stretch>
        </p:blipFill>
        <p:spPr>
          <a:xfrm>
            <a:off x="8271266" y="757462"/>
            <a:ext cx="1739919" cy="25811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C7829657-F9BE-BCF2-A9A8-8FE63D1B0E3A}"/>
              </a:ext>
            </a:extLst>
          </p:cNvPr>
          <p:cNvPicPr>
            <a:picLocks noChangeAspect="1"/>
          </p:cNvPicPr>
          <p:nvPr/>
        </p:nvPicPr>
        <p:blipFill>
          <a:blip r:embed="rId3"/>
          <a:srcRect l="40167" t="37267" r="25250" b="17801"/>
          <a:stretch>
            <a:fillRect/>
          </a:stretch>
        </p:blipFill>
        <p:spPr>
          <a:xfrm>
            <a:off x="7375306" y="3560395"/>
            <a:ext cx="3531840" cy="2581173"/>
          </a:xfrm>
          <a:prstGeom prst="rect">
            <a:avLst/>
          </a:prstGeom>
        </p:spPr>
      </p:pic>
      <p:sp>
        <p:nvSpPr>
          <p:cNvPr id="6" name="Title 1">
            <a:extLst>
              <a:ext uri="{FF2B5EF4-FFF2-40B4-BE49-F238E27FC236}">
                <a16:creationId xmlns:a16="http://schemas.microsoft.com/office/drawing/2014/main" id="{B401D9C7-EB3A-1FAF-F6D7-EF4F66195032}"/>
              </a:ext>
            </a:extLst>
          </p:cNvPr>
          <p:cNvSpPr txBox="1">
            <a:spLocks/>
          </p:cNvSpPr>
          <p:nvPr/>
        </p:nvSpPr>
        <p:spPr>
          <a:xfrm>
            <a:off x="141515" y="117077"/>
            <a:ext cx="1121228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n-US" sz="3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69516DA-8EA8-47EF-BFDF-6A2284E6B657}"/>
              </a:ext>
            </a:extLst>
          </p:cNvPr>
          <p:cNvSpPr txBox="1"/>
          <p:nvPr/>
        </p:nvSpPr>
        <p:spPr>
          <a:xfrm>
            <a:off x="8697877" y="6089439"/>
            <a:ext cx="1202060"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FEA Results</a:t>
            </a:r>
          </a:p>
        </p:txBody>
      </p:sp>
      <p:sp>
        <p:nvSpPr>
          <p:cNvPr id="3" name="TextBox 2">
            <a:extLst>
              <a:ext uri="{FF2B5EF4-FFF2-40B4-BE49-F238E27FC236}">
                <a16:creationId xmlns:a16="http://schemas.microsoft.com/office/drawing/2014/main" id="{48E596A8-17C3-643E-B498-77EEE5D84E09}"/>
              </a:ext>
            </a:extLst>
          </p:cNvPr>
          <p:cNvSpPr txBox="1"/>
          <p:nvPr/>
        </p:nvSpPr>
        <p:spPr>
          <a:xfrm>
            <a:off x="10163644" y="1821714"/>
            <a:ext cx="1302840" cy="830997"/>
          </a:xfrm>
          <a:prstGeom prst="rect">
            <a:avLst/>
          </a:prstGeom>
          <a:noFill/>
        </p:spPr>
        <p:txBody>
          <a:bodyPr wrap="squar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Connecting Rod Design Assembly</a:t>
            </a:r>
          </a:p>
        </p:txBody>
      </p:sp>
    </p:spTree>
    <p:extLst>
      <p:ext uri="{BB962C8B-B14F-4D97-AF65-F5344CB8AC3E}">
        <p14:creationId xmlns:p14="http://schemas.microsoft.com/office/powerpoint/2010/main" val="1425563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2000">
              <a:srgbClr val="FFC000"/>
            </a:gs>
            <a:gs pos="62000">
              <a:srgbClr val="FFFF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667B4F9C-664B-A6A4-052E-E85971CD5E3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D334B6B-6D32-4D0C-8684-B6060A88C930}"/>
              </a:ext>
            </a:extLst>
          </p:cNvPr>
          <p:cNvSpPr txBox="1"/>
          <p:nvPr/>
        </p:nvSpPr>
        <p:spPr>
          <a:xfrm>
            <a:off x="1347313" y="2202776"/>
            <a:ext cx="9849751" cy="3032168"/>
          </a:xfrm>
          <a:prstGeom prst="rect">
            <a:avLst/>
          </a:prstGeom>
        </p:spPr>
        <p:txBody>
          <a:bodyPr vert="horz" lIns="91440" tIns="45720" rIns="91440" bIns="45720" rtlCol="0" anchor="ctr">
            <a:normAutofit/>
          </a:bodyPr>
          <a:lstStyle/>
          <a:p>
            <a:pPr algn="just" defTabSz="914400">
              <a:lnSpc>
                <a:spcPct val="90000"/>
              </a:lnSpc>
              <a:spcAft>
                <a:spcPts val="600"/>
              </a:spcAft>
            </a:pPr>
            <a:r>
              <a:rPr lang="en-US" sz="2200" i="1" dirty="0">
                <a:latin typeface="Cambria" panose="02040503050406030204" pitchFamily="18" charset="0"/>
                <a:ea typeface="Cambria" panose="02040503050406030204" pitchFamily="18" charset="0"/>
              </a:rPr>
              <a:t>I am driven by curiosity and the challenge of turning complex engineering problems into practical solutions that make a difference. The blend of analytical thinking and hands-on creation fuels my passion for innovation. Whether it’s energy analysis, advancing magnetic materials, performing detailed design and analysis, I find purpose in learning continuously and applying that knowledge to improve technology and impact lives. Above all, I’m motivated by the opportunity to contribute meaningfully through research, design, or collaboration, and to keep growing as an engineer and problem solver.</a:t>
            </a:r>
          </a:p>
        </p:txBody>
      </p:sp>
      <p:sp>
        <p:nvSpPr>
          <p:cNvPr id="9" name="Title 1">
            <a:extLst>
              <a:ext uri="{FF2B5EF4-FFF2-40B4-BE49-F238E27FC236}">
                <a16:creationId xmlns:a16="http://schemas.microsoft.com/office/drawing/2014/main" id="{DD93486B-6336-5FDF-3748-81690A843341}"/>
              </a:ext>
            </a:extLst>
          </p:cNvPr>
          <p:cNvSpPr txBox="1">
            <a:spLocks/>
          </p:cNvSpPr>
          <p:nvPr/>
        </p:nvSpPr>
        <p:spPr>
          <a:xfrm>
            <a:off x="737102" y="718605"/>
            <a:ext cx="9849751" cy="1349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What Drives Me </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741433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9EB1AC46-5D7E-1E81-B9E4-A5DE995AF03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1C035A6-3DD9-461C-9A70-5BCEC3A0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 name="Rectangle 1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F55679-5321-E663-1903-5565607F06C8}"/>
              </a:ext>
            </a:extLst>
          </p:cNvPr>
          <p:cNvSpPr txBox="1">
            <a:spLocks/>
          </p:cNvSpPr>
          <p:nvPr/>
        </p:nvSpPr>
        <p:spPr>
          <a:xfrm>
            <a:off x="1057025" y="922644"/>
            <a:ext cx="5040285" cy="11695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dirty="0">
                <a:latin typeface="Times New Roman" panose="02020603050405020304" pitchFamily="18" charset="0"/>
                <a:cs typeface="Times New Roman" panose="02020603050405020304" pitchFamily="18" charset="0"/>
              </a:rPr>
              <a:t>CFD ANALYSIS OF PROPELLER</a:t>
            </a:r>
            <a:endParaRPr lang="en-US" sz="26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52CAB9BE-EA32-15B0-6D26-6FE9CA7E315A}"/>
              </a:ext>
            </a:extLst>
          </p:cNvPr>
          <p:cNvSpPr txBox="1">
            <a:spLocks/>
          </p:cNvSpPr>
          <p:nvPr/>
        </p:nvSpPr>
        <p:spPr>
          <a:xfrm>
            <a:off x="1055715" y="2508105"/>
            <a:ext cx="5040285"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latin typeface="Cambria" panose="02040503050406030204" pitchFamily="18" charset="0"/>
                <a:ea typeface="Cambria" panose="02040503050406030204" pitchFamily="18" charset="0"/>
              </a:rPr>
              <a:t>The study involved modeling the 3D geometry of the propeller, generating a high-quality mesh, and setting up boundary conditions to simulate realistic operating environments. </a:t>
            </a:r>
          </a:p>
          <a:p>
            <a:pPr algn="just"/>
            <a:r>
              <a:rPr lang="en-US" sz="1600" dirty="0">
                <a:latin typeface="Cambria" panose="02040503050406030204" pitchFamily="18" charset="0"/>
                <a:ea typeface="Cambria" panose="02040503050406030204" pitchFamily="18" charset="0"/>
              </a:rPr>
              <a:t>Simulations were conducted using steady-state and transient solvers to analyze pressure distribution, velocity fields for different blade profiles.</a:t>
            </a:r>
          </a:p>
          <a:p>
            <a:pPr algn="just"/>
            <a:endParaRPr lang="en-US" sz="1600" dirty="0">
              <a:latin typeface="Cambria" panose="02040503050406030204" pitchFamily="18" charset="0"/>
              <a:ea typeface="Cambria" panose="02040503050406030204" pitchFamily="18" charset="0"/>
            </a:endParaRPr>
          </a:p>
        </p:txBody>
      </p:sp>
      <p:pic>
        <p:nvPicPr>
          <p:cNvPr id="30" name="Content Placeholder 6">
            <a:extLst>
              <a:ext uri="{FF2B5EF4-FFF2-40B4-BE49-F238E27FC236}">
                <a16:creationId xmlns:a16="http://schemas.microsoft.com/office/drawing/2014/main" id="{A8009325-B644-F8E5-FBB7-B3F2E165F127}"/>
              </a:ext>
            </a:extLst>
          </p:cNvPr>
          <p:cNvPicPr preferRelativeResize="0">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99804" y="1686315"/>
            <a:ext cx="2651760" cy="2103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Picture 30">
            <a:extLst>
              <a:ext uri="{FF2B5EF4-FFF2-40B4-BE49-F238E27FC236}">
                <a16:creationId xmlns:a16="http://schemas.microsoft.com/office/drawing/2014/main" id="{E1792438-29B5-403B-D0C9-48DD1E9A27CE}"/>
              </a:ext>
            </a:extLst>
          </p:cNvPr>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8982089" y="3835312"/>
            <a:ext cx="2651760" cy="2103120"/>
          </a:xfrm>
          <a:prstGeom prst="rect">
            <a:avLst/>
          </a:prstGeom>
        </p:spPr>
      </p:pic>
      <p:pic>
        <p:nvPicPr>
          <p:cNvPr id="32" name="Picture 31">
            <a:extLst>
              <a:ext uri="{FF2B5EF4-FFF2-40B4-BE49-F238E27FC236}">
                <a16:creationId xmlns:a16="http://schemas.microsoft.com/office/drawing/2014/main" id="{C5C9E8C4-83BA-1262-712C-886FECF35FA1}"/>
              </a:ext>
            </a:extLst>
          </p:cNvPr>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8982089" y="1726460"/>
            <a:ext cx="2651760" cy="2103120"/>
          </a:xfrm>
          <a:prstGeom prst="rect">
            <a:avLst/>
          </a:prstGeom>
        </p:spPr>
      </p:pic>
      <p:pic>
        <p:nvPicPr>
          <p:cNvPr id="33" name="Picture 32">
            <a:extLst>
              <a:ext uri="{FF2B5EF4-FFF2-40B4-BE49-F238E27FC236}">
                <a16:creationId xmlns:a16="http://schemas.microsoft.com/office/drawing/2014/main" id="{CF5FAAD0-325C-FBCE-572D-4681D91A9823}"/>
              </a:ext>
            </a:extLst>
          </p:cNvPr>
          <p:cNvPicPr preferRelativeResize="0">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6099804" y="3835312"/>
            <a:ext cx="2651760" cy="2103120"/>
          </a:xfrm>
          <a:prstGeom prst="rect">
            <a:avLst/>
          </a:prstGeom>
        </p:spPr>
      </p:pic>
      <p:sp>
        <p:nvSpPr>
          <p:cNvPr id="2" name="TextBox 1">
            <a:extLst>
              <a:ext uri="{FF2B5EF4-FFF2-40B4-BE49-F238E27FC236}">
                <a16:creationId xmlns:a16="http://schemas.microsoft.com/office/drawing/2014/main" id="{A9EF80AD-5567-7BB9-9B76-84E581843CB6}"/>
              </a:ext>
            </a:extLst>
          </p:cNvPr>
          <p:cNvSpPr txBox="1"/>
          <p:nvPr/>
        </p:nvSpPr>
        <p:spPr>
          <a:xfrm>
            <a:off x="7989926" y="5984309"/>
            <a:ext cx="1984326"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CFD Analysis Results</a:t>
            </a:r>
          </a:p>
        </p:txBody>
      </p:sp>
      <p:sp>
        <p:nvSpPr>
          <p:cNvPr id="3" name="TextBox 2">
            <a:extLst>
              <a:ext uri="{FF2B5EF4-FFF2-40B4-BE49-F238E27FC236}">
                <a16:creationId xmlns:a16="http://schemas.microsoft.com/office/drawing/2014/main" id="{CE3DAE51-4498-4522-2867-5E6E502D28FA}"/>
              </a:ext>
            </a:extLst>
          </p:cNvPr>
          <p:cNvSpPr txBox="1"/>
          <p:nvPr/>
        </p:nvSpPr>
        <p:spPr>
          <a:xfrm>
            <a:off x="6603587" y="1387906"/>
            <a:ext cx="1598899"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Propeller Design</a:t>
            </a:r>
          </a:p>
        </p:txBody>
      </p:sp>
    </p:spTree>
    <p:extLst>
      <p:ext uri="{BB962C8B-B14F-4D97-AF65-F5344CB8AC3E}">
        <p14:creationId xmlns:p14="http://schemas.microsoft.com/office/powerpoint/2010/main" val="2866112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32000">
              <a:srgbClr val="FFC000"/>
            </a:gs>
            <a:gs pos="62000">
              <a:srgbClr val="FFFF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CC61B7AC-958D-96FA-A36D-DC7C15C732D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E8E650-B4F6-C1D9-E39E-5ADEEFCCF0DF}"/>
              </a:ext>
            </a:extLst>
          </p:cNvPr>
          <p:cNvSpPr>
            <a:spLocks noGrp="1"/>
          </p:cNvSpPr>
          <p:nvPr>
            <p:ph type="title"/>
          </p:nvPr>
        </p:nvSpPr>
        <p:spPr>
          <a:xfrm>
            <a:off x="1057025" y="922644"/>
            <a:ext cx="5040285" cy="1169585"/>
          </a:xfrm>
        </p:spPr>
        <p:txBody>
          <a:bodyPr anchor="b">
            <a:normAutofit/>
          </a:bodyPr>
          <a:lstStyle/>
          <a:p>
            <a:r>
              <a:rPr lang="en-US" sz="2600" b="1" dirty="0">
                <a:latin typeface="Times New Roman" panose="02020603050405020304" pitchFamily="18" charset="0"/>
                <a:cs typeface="Times New Roman" panose="02020603050405020304" pitchFamily="18" charset="0"/>
              </a:rPr>
              <a:t>MOBILE ROBOTICS</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8C7319-7CD6-9E13-6D85-D9AADED67425}"/>
              </a:ext>
            </a:extLst>
          </p:cNvPr>
          <p:cNvSpPr>
            <a:spLocks noGrp="1"/>
          </p:cNvSpPr>
          <p:nvPr>
            <p:ph idx="1"/>
          </p:nvPr>
        </p:nvSpPr>
        <p:spPr>
          <a:xfrm>
            <a:off x="1055715" y="2508105"/>
            <a:ext cx="5040285" cy="3632493"/>
          </a:xfrm>
        </p:spPr>
        <p:txBody>
          <a:bodyPr anchor="ctr">
            <a:normAutofit lnSpcReduction="10000"/>
          </a:bodyPr>
          <a:lstStyle/>
          <a:p>
            <a:pPr algn="just"/>
            <a:r>
              <a:rPr lang="en-US" sz="1600" dirty="0">
                <a:latin typeface="Cambria" panose="02040503050406030204" pitchFamily="18" charset="0"/>
                <a:ea typeface="Cambria" panose="02040503050406030204" pitchFamily="18" charset="0"/>
              </a:rPr>
              <a:t>Designed and built a variety of autonomous robotic systems, including a line follower robot, a solar-powered obstacle-avoiding robot, and an intelligent obstacle-avoiding robot equipped with multiple sensor configurations. These projects incorporated ultrasonic sensors (HC-SR04) and infrared (IR) sensors for precise distance measurement and path correction. </a:t>
            </a:r>
          </a:p>
          <a:p>
            <a:pPr algn="just"/>
            <a:r>
              <a:rPr lang="en-US" sz="1600" dirty="0">
                <a:latin typeface="Cambria" panose="02040503050406030204" pitchFamily="18" charset="0"/>
                <a:ea typeface="Cambria" panose="02040503050406030204" pitchFamily="18" charset="0"/>
              </a:rPr>
              <a:t>The solar-powered robot demonstrated energy-efficient mobility, while sensor integration enabled dynamic navigation in real-time environments. </a:t>
            </a:r>
          </a:p>
          <a:p>
            <a:pPr algn="just"/>
            <a:r>
              <a:rPr lang="en-US" sz="1600" dirty="0">
                <a:latin typeface="Cambria" panose="02040503050406030204" pitchFamily="18" charset="0"/>
                <a:ea typeface="Cambria" panose="02040503050406030204" pitchFamily="18" charset="0"/>
              </a:rPr>
              <a:t>These projects enhanced my understanding of embedded systems, sensor fusion, and autonomous navigation, and provided hands-on experience in hardware interfacing, control logic programming, and real-world system optimization.</a:t>
            </a:r>
          </a:p>
        </p:txBody>
      </p:sp>
      <p:pic>
        <p:nvPicPr>
          <p:cNvPr id="17" name="Picture 16" descr="A solar panel on wheels&#10;&#10;AI-generated content may be incorrect.">
            <a:extLst>
              <a:ext uri="{FF2B5EF4-FFF2-40B4-BE49-F238E27FC236}">
                <a16:creationId xmlns:a16="http://schemas.microsoft.com/office/drawing/2014/main" id="{36EE6A32-E194-E677-71C9-A2DE49617E5F}"/>
              </a:ext>
            </a:extLst>
          </p:cNvPr>
          <p:cNvPicPr>
            <a:picLocks noChangeAspect="1"/>
          </p:cNvPicPr>
          <p:nvPr/>
        </p:nvPicPr>
        <p:blipFill>
          <a:blip r:embed="rId2">
            <a:extLst>
              <a:ext uri="{28A0092B-C50C-407E-A947-70E740481C1C}">
                <a14:useLocalDpi xmlns:a14="http://schemas.microsoft.com/office/drawing/2010/main" val="0"/>
              </a:ext>
            </a:extLst>
          </a:blip>
          <a:srcRect l="12963" t="7030" r="12222" b="7952"/>
          <a:stretch>
            <a:fillRect/>
          </a:stretch>
        </p:blipFill>
        <p:spPr>
          <a:xfrm>
            <a:off x="8534401" y="698653"/>
            <a:ext cx="2756988" cy="27871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04" name="Picture 8" descr="Line Follower Robot Kit Price Digitek Solutions Line Follower Robotic Kit  At ₹ 2000/set In">
            <a:extLst>
              <a:ext uri="{FF2B5EF4-FFF2-40B4-BE49-F238E27FC236}">
                <a16:creationId xmlns:a16="http://schemas.microsoft.com/office/drawing/2014/main" id="{5C8FD6CB-0608-5520-10D4-626CFE529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994" y="3586480"/>
            <a:ext cx="2554118" cy="2554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79B705-8460-35DA-969F-8822B9BAFFBA}"/>
              </a:ext>
            </a:extLst>
          </p:cNvPr>
          <p:cNvSpPr txBox="1"/>
          <p:nvPr/>
        </p:nvSpPr>
        <p:spPr>
          <a:xfrm>
            <a:off x="9307063" y="4155074"/>
            <a:ext cx="1561646"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Robotics Models</a:t>
            </a:r>
          </a:p>
        </p:txBody>
      </p:sp>
    </p:spTree>
    <p:extLst>
      <p:ext uri="{BB962C8B-B14F-4D97-AF65-F5344CB8AC3E}">
        <p14:creationId xmlns:p14="http://schemas.microsoft.com/office/powerpoint/2010/main" val="84316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32000">
              <a:srgbClr val="FFC000"/>
            </a:gs>
            <a:gs pos="62000">
              <a:srgbClr val="FFFF00"/>
            </a:gs>
            <a:gs pos="100000">
              <a:srgbClr val="FF0000"/>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78E9A-A45B-0450-7FC6-D93E39D59A86}"/>
              </a:ext>
            </a:extLst>
          </p:cNvPr>
          <p:cNvSpPr>
            <a:spLocks noGrp="1"/>
          </p:cNvSpPr>
          <p:nvPr>
            <p:ph type="title"/>
          </p:nvPr>
        </p:nvSpPr>
        <p:spPr>
          <a:xfrm>
            <a:off x="1282963" y="1238080"/>
            <a:ext cx="9849751" cy="1349671"/>
          </a:xfrm>
        </p:spPr>
        <p:txBody>
          <a:bodyPr anchor="b">
            <a:normAutofit/>
          </a:bodyPr>
          <a:lstStyle/>
          <a:p>
            <a:r>
              <a:rPr lang="en-US" sz="2600" b="1" dirty="0">
                <a:latin typeface="Times New Roman" panose="02020603050405020304" pitchFamily="18" charset="0"/>
                <a:cs typeface="Times New Roman" panose="02020603050405020304" pitchFamily="18" charset="0"/>
              </a:rPr>
              <a:t>PICK AND PLACE MOBILE ROBOT</a:t>
            </a:r>
          </a:p>
        </p:txBody>
      </p:sp>
      <p:sp>
        <p:nvSpPr>
          <p:cNvPr id="3" name="Content Placeholder 2">
            <a:extLst>
              <a:ext uri="{FF2B5EF4-FFF2-40B4-BE49-F238E27FC236}">
                <a16:creationId xmlns:a16="http://schemas.microsoft.com/office/drawing/2014/main" id="{FADCF290-72F5-9E87-977F-DDE753F567C8}"/>
              </a:ext>
            </a:extLst>
          </p:cNvPr>
          <p:cNvSpPr>
            <a:spLocks noGrp="1"/>
          </p:cNvSpPr>
          <p:nvPr>
            <p:ph idx="1"/>
          </p:nvPr>
        </p:nvSpPr>
        <p:spPr>
          <a:xfrm>
            <a:off x="1289305" y="2902913"/>
            <a:ext cx="5558536" cy="3032168"/>
          </a:xfrm>
        </p:spPr>
        <p:txBody>
          <a:bodyPr anchor="ctr">
            <a:normAutofit/>
          </a:bodyPr>
          <a:lstStyle/>
          <a:p>
            <a:pPr algn="just"/>
            <a:r>
              <a:rPr lang="en-US" sz="1600" dirty="0">
                <a:latin typeface="Cambria" panose="02040503050406030204" pitchFamily="18" charset="0"/>
                <a:ea typeface="Cambria" panose="02040503050406030204" pitchFamily="18" charset="0"/>
              </a:rPr>
              <a:t>Designed and built a mobile robot using Arduino to autonomously pick up objects from a specified location and place them at a target destination. </a:t>
            </a:r>
          </a:p>
          <a:p>
            <a:pPr algn="just"/>
            <a:r>
              <a:rPr lang="en-US" sz="1600" dirty="0">
                <a:latin typeface="Cambria" panose="02040503050406030204" pitchFamily="18" charset="0"/>
                <a:ea typeface="Cambria" panose="02040503050406030204" pitchFamily="18" charset="0"/>
              </a:rPr>
              <a:t>The system features a servo-controlled mechanical gripper, motor-driven mobility, and basic obstacle detection for navigation. Arduino was used to control the robot's movement, coordinate the pick-and-place mechanism, and process input from sensors. </a:t>
            </a:r>
          </a:p>
          <a:p>
            <a:pPr algn="just"/>
            <a:r>
              <a:rPr lang="en-US" sz="1600" dirty="0">
                <a:latin typeface="Cambria" panose="02040503050406030204" pitchFamily="18" charset="0"/>
                <a:ea typeface="Cambria" panose="02040503050406030204" pitchFamily="18" charset="0"/>
              </a:rPr>
              <a:t>This project demonstrated efficient task automation for material handling, with potential applications in manufacturing, packaging, and small-scale industrial environments.</a:t>
            </a:r>
          </a:p>
        </p:txBody>
      </p:sp>
      <p:pic>
        <p:nvPicPr>
          <p:cNvPr id="7" name="Picture 6">
            <a:extLst>
              <a:ext uri="{FF2B5EF4-FFF2-40B4-BE49-F238E27FC236}">
                <a16:creationId xmlns:a16="http://schemas.microsoft.com/office/drawing/2014/main" id="{25DF172F-11BA-6EB5-069B-E8EB858C56D7}"/>
              </a:ext>
            </a:extLst>
          </p:cNvPr>
          <p:cNvPicPr preferRelativeResize="0">
            <a:picLocks/>
          </p:cNvPicPr>
          <p:nvPr/>
        </p:nvPicPr>
        <p:blipFill>
          <a:blip r:embed="rId2"/>
          <a:srcRect l="28584" t="27704" r="52083" b="28082"/>
          <a:stretch>
            <a:fillRect/>
          </a:stretch>
        </p:blipFill>
        <p:spPr>
          <a:xfrm>
            <a:off x="7475114" y="1951412"/>
            <a:ext cx="3657600" cy="3657600"/>
          </a:xfrm>
          <a:prstGeom prst="rect">
            <a:avLst/>
          </a:prstGeom>
        </p:spPr>
      </p:pic>
      <p:sp>
        <p:nvSpPr>
          <p:cNvPr id="4" name="TextBox 3">
            <a:extLst>
              <a:ext uri="{FF2B5EF4-FFF2-40B4-BE49-F238E27FC236}">
                <a16:creationId xmlns:a16="http://schemas.microsoft.com/office/drawing/2014/main" id="{9BABF307-8F57-82B9-7778-AD61A235D251}"/>
              </a:ext>
            </a:extLst>
          </p:cNvPr>
          <p:cNvSpPr txBox="1"/>
          <p:nvPr/>
        </p:nvSpPr>
        <p:spPr>
          <a:xfrm>
            <a:off x="8097094" y="5690787"/>
            <a:ext cx="2605200" cy="338554"/>
          </a:xfrm>
          <a:prstGeom prst="rect">
            <a:avLst/>
          </a:prstGeom>
          <a:noFill/>
        </p:spPr>
        <p:txBody>
          <a:bodyPr wrap="none" rtlCol="0">
            <a:spAutoFit/>
          </a:bodyPr>
          <a:lstStyle/>
          <a:p>
            <a:r>
              <a:rPr lang="en-US" sz="1600" i="1" dirty="0">
                <a:latin typeface="Times New Roman" panose="02020603050405020304" pitchFamily="18" charset="0"/>
                <a:ea typeface="Cambria" panose="02040503050406030204" pitchFamily="18" charset="0"/>
                <a:cs typeface="Times New Roman" panose="02020603050405020304" pitchFamily="18" charset="0"/>
              </a:rPr>
              <a:t>Pick and Place Mobile Robot</a:t>
            </a:r>
          </a:p>
        </p:txBody>
      </p:sp>
    </p:spTree>
    <p:extLst>
      <p:ext uri="{BB962C8B-B14F-4D97-AF65-F5344CB8AC3E}">
        <p14:creationId xmlns:p14="http://schemas.microsoft.com/office/powerpoint/2010/main" val="42872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2000">
              <a:srgbClr val="FFC000"/>
            </a:gs>
            <a:gs pos="62000">
              <a:srgbClr val="FFFF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D3C8A54B-86D0-6EEC-EDA1-A1F8CEBFA218}"/>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8" name="Rectangle 27">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00AEB1-9F10-D286-F239-F519D258342A}"/>
              </a:ext>
            </a:extLst>
          </p:cNvPr>
          <p:cNvSpPr txBox="1"/>
          <p:nvPr/>
        </p:nvSpPr>
        <p:spPr>
          <a:xfrm>
            <a:off x="1347313" y="2272590"/>
            <a:ext cx="9849751" cy="3159224"/>
          </a:xfrm>
          <a:prstGeom prst="rect">
            <a:avLst/>
          </a:prstGeom>
        </p:spPr>
        <p:txBody>
          <a:bodyPr vert="horz" lIns="91440" tIns="45720" rIns="91440" bIns="45720" rtlCol="0" anchor="ctr">
            <a:noAutofit/>
          </a:bodyPr>
          <a:lstStyle/>
          <a:p>
            <a:pPr algn="just" defTabSz="914400">
              <a:lnSpc>
                <a:spcPct val="90000"/>
              </a:lnSpc>
              <a:spcAft>
                <a:spcPts val="600"/>
              </a:spcAft>
            </a:pPr>
            <a:r>
              <a:rPr lang="en-US" sz="2400" i="1" dirty="0">
                <a:latin typeface="Cambria" panose="02040503050406030204" pitchFamily="18" charset="0"/>
                <a:ea typeface="Cambria" panose="02040503050406030204" pitchFamily="18" charset="0"/>
              </a:rPr>
              <a:t>With expertise in mechanical and nuclear engineering, I specialize in magnetic materials, thermal systems, and advanced manufacturing, combining simulation, design, and interdisciplinary research to deliver innovative, practical solutions. My experience spans energy analysis, motorsports, academic research, industrial prototyping, supply chain, and policy, shaping me into a critical thinker and hands-on problem solver capable of managing projects.</a:t>
            </a:r>
            <a:endParaRPr lang="en-US" sz="2200" i="1"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76347DF0-368A-B791-5C55-D2F9302348C2}"/>
              </a:ext>
            </a:extLst>
          </p:cNvPr>
          <p:cNvSpPr txBox="1">
            <a:spLocks/>
          </p:cNvSpPr>
          <p:nvPr/>
        </p:nvSpPr>
        <p:spPr>
          <a:xfrm>
            <a:off x="737102" y="718605"/>
            <a:ext cx="9849751" cy="1349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What Makes Me Unique</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7411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D5380646-62BD-3492-E547-F60FB80601A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B804B39-229E-7C1C-9054-1A4FD9C868BD}"/>
              </a:ext>
            </a:extLst>
          </p:cNvPr>
          <p:cNvSpPr txBox="1"/>
          <p:nvPr/>
        </p:nvSpPr>
        <p:spPr>
          <a:xfrm>
            <a:off x="1347313" y="2272590"/>
            <a:ext cx="9849751" cy="3032168"/>
          </a:xfrm>
          <a:prstGeom prst="rect">
            <a:avLst/>
          </a:prstGeom>
        </p:spPr>
        <p:txBody>
          <a:bodyPr vert="horz" lIns="91440" tIns="45720" rIns="91440" bIns="45720" rtlCol="0" anchor="ctr">
            <a:normAutofit/>
          </a:bodyPr>
          <a:lstStyle/>
          <a:p>
            <a:pPr algn="just" defTabSz="914400" fontAlgn="t">
              <a:lnSpc>
                <a:spcPct val="90000"/>
              </a:lnSpc>
              <a:spcBef>
                <a:spcPts val="1125"/>
              </a:spcBef>
            </a:pPr>
            <a:r>
              <a:rPr lang="en-US" sz="2200" i="1" dirty="0">
                <a:latin typeface="Cambria" panose="02040503050406030204" pitchFamily="18" charset="0"/>
                <a:ea typeface="Cambria" panose="02040503050406030204" pitchFamily="18" charset="0"/>
              </a:rPr>
              <a:t>As I continue to grow as an engineer and researcher, I’m driven by a desire to work at the intersection of innovation and impact. I aim to contribute to cutting-edge projects that advance technologies in magnetic materials, thermal systems, and advanced manufacturing. My goal is to collaborate with multidisciplinary teams, take on challenging problems, and ultimately help shape solutions that improve both industry practices and people's lives. Whether in research, development, or design, I’m excited to keep learning, building, and pushing the boundaries of what’s possible.</a:t>
            </a:r>
          </a:p>
        </p:txBody>
      </p:sp>
      <p:sp>
        <p:nvSpPr>
          <p:cNvPr id="3" name="Title 1">
            <a:extLst>
              <a:ext uri="{FF2B5EF4-FFF2-40B4-BE49-F238E27FC236}">
                <a16:creationId xmlns:a16="http://schemas.microsoft.com/office/drawing/2014/main" id="{9DBAFDD6-E1DA-15AD-CA3E-59E387A3DAC6}"/>
              </a:ext>
            </a:extLst>
          </p:cNvPr>
          <p:cNvSpPr txBox="1">
            <a:spLocks/>
          </p:cNvSpPr>
          <p:nvPr/>
        </p:nvSpPr>
        <p:spPr>
          <a:xfrm>
            <a:off x="737102" y="718605"/>
            <a:ext cx="9849751" cy="13496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Looking Ahead</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1552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6" name="Rectangle 25">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FDA482-B52B-F0F3-3F97-BBB178DCB871}"/>
              </a:ext>
            </a:extLst>
          </p:cNvPr>
          <p:cNvSpPr>
            <a:spLocks noGrp="1"/>
          </p:cNvSpPr>
          <p:nvPr>
            <p:ph idx="1"/>
          </p:nvPr>
        </p:nvSpPr>
        <p:spPr>
          <a:xfrm>
            <a:off x="6291923" y="1239927"/>
            <a:ext cx="4971824" cy="4680583"/>
          </a:xfrm>
        </p:spPr>
        <p:txBody>
          <a:bodyPr anchor="ctr">
            <a:normAutofit/>
          </a:bodyPr>
          <a:lstStyle/>
          <a:p>
            <a:pPr marL="514350" indent="-514350">
              <a:buFont typeface="+mj-lt"/>
              <a:buAutoNum type="arabicPeriod"/>
            </a:pPr>
            <a:r>
              <a:rPr lang="en-US" sz="2400" u="sng" dirty="0">
                <a:latin typeface="Cambria" panose="02040503050406030204" pitchFamily="18" charset="0"/>
                <a:ea typeface="Cambria" panose="02040503050406030204" pitchFamily="18" charset="0"/>
                <a:hlinkClick r:id="rId2"/>
              </a:rPr>
              <a:t>Novel conformable shielding permalloy composite for controlling field profiles of transcranial magnetic field coils</a:t>
            </a:r>
            <a:r>
              <a:rPr lang="en-US" sz="2400" dirty="0">
                <a:latin typeface="Cambria" panose="02040503050406030204" pitchFamily="18" charset="0"/>
                <a:ea typeface="Cambria" panose="02040503050406030204" pitchFamily="18" charset="0"/>
              </a:rPr>
              <a:t> </a:t>
            </a:r>
          </a:p>
          <a:p>
            <a:pPr marL="514350" indent="-514350">
              <a:buFont typeface="+mj-lt"/>
              <a:buAutoNum type="arabicPeriod"/>
            </a:pPr>
            <a:r>
              <a:rPr lang="en-US" sz="2400" u="sng" dirty="0">
                <a:latin typeface="Cambria" panose="02040503050406030204" pitchFamily="18" charset="0"/>
                <a:ea typeface="Cambria" panose="02040503050406030204" pitchFamily="18" charset="0"/>
                <a:hlinkClick r:id="rId3"/>
              </a:rPr>
              <a:t>Experimental investigations on the position of plates in friction stir welding of dissimilar alloys</a:t>
            </a:r>
            <a:endParaRPr lang="en-US" sz="2400" u="sng" dirty="0">
              <a:latin typeface="Cambria" panose="02040503050406030204" pitchFamily="18" charset="0"/>
              <a:ea typeface="Cambria" panose="02040503050406030204" pitchFamily="18" charset="0"/>
            </a:endParaRPr>
          </a:p>
          <a:p>
            <a:pPr marL="514350" indent="-514350">
              <a:buFont typeface="+mj-lt"/>
              <a:buAutoNum type="arabicPeriod"/>
            </a:pPr>
            <a:r>
              <a:rPr lang="en-US" sz="2400" u="sng" dirty="0">
                <a:latin typeface="Cambria" panose="02040503050406030204" pitchFamily="18" charset="0"/>
                <a:ea typeface="Cambria" panose="02040503050406030204" pitchFamily="18" charset="0"/>
                <a:hlinkClick r:id="rId4"/>
              </a:rPr>
              <a:t>Influence of X-ray Irradiation on the Magnetic and Structural Properties of Gadolinium Silicide Nanoparticles</a:t>
            </a:r>
            <a:endParaRPr lang="en-US" sz="2400" dirty="0">
              <a:latin typeface="Cambria" panose="02040503050406030204" pitchFamily="18" charset="0"/>
              <a:ea typeface="Cambria" panose="02040503050406030204" pitchFamily="18" charset="0"/>
            </a:endParaRPr>
          </a:p>
          <a:p>
            <a:pPr marL="514350" indent="-514350">
              <a:buFont typeface="+mj-lt"/>
              <a:buAutoNum type="arabicPeriod"/>
            </a:pPr>
            <a:endParaRPr lang="en-US" sz="2400" dirty="0">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id="{359A89ED-108B-06FD-3A09-7E63B48E344B}"/>
              </a:ext>
            </a:extLst>
          </p:cNvPr>
          <p:cNvSpPr/>
          <p:nvPr/>
        </p:nvSpPr>
        <p:spPr>
          <a:xfrm>
            <a:off x="988004" y="1245672"/>
            <a:ext cx="4572000" cy="4572000"/>
          </a:xfrm>
          <a:prstGeom prst="ellipse">
            <a:avLst/>
          </a:prstGeom>
          <a:gradFill flip="none" rotWithShape="1">
            <a:gsLst>
              <a:gs pos="34000">
                <a:srgbClr val="FF99FF"/>
              </a:gs>
              <a:gs pos="92000">
                <a:srgbClr val="002060"/>
              </a:gs>
              <a:gs pos="100000">
                <a:srgbClr val="7030A0"/>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58AA498-0177-6088-BA72-E4D86A603A11}"/>
              </a:ext>
            </a:extLst>
          </p:cNvPr>
          <p:cNvSpPr>
            <a:spLocks noGrp="1"/>
          </p:cNvSpPr>
          <p:nvPr>
            <p:ph type="title"/>
          </p:nvPr>
        </p:nvSpPr>
        <p:spPr>
          <a:xfrm>
            <a:off x="1340249" y="1080655"/>
            <a:ext cx="4008586" cy="4680583"/>
          </a:xfrm>
        </p:spPr>
        <p:txBody>
          <a:bodyPr anchor="ctr">
            <a:normAutofit/>
          </a:bodyPr>
          <a:lstStyle/>
          <a:p>
            <a:pPr algn="ctr"/>
            <a:r>
              <a:rPr lang="en-US" sz="5200" dirty="0">
                <a:latin typeface="Times New Roman" panose="02020603050405020304" pitchFamily="18" charset="0"/>
                <a:cs typeface="Times New Roman" panose="02020603050405020304" pitchFamily="18" charset="0"/>
              </a:rPr>
              <a:t>Research Paper Publications</a:t>
            </a:r>
            <a:endParaRPr lang="en-US" sz="5200" dirty="0"/>
          </a:p>
        </p:txBody>
      </p:sp>
    </p:spTree>
    <p:extLst>
      <p:ext uri="{BB962C8B-B14F-4D97-AF65-F5344CB8AC3E}">
        <p14:creationId xmlns:p14="http://schemas.microsoft.com/office/powerpoint/2010/main" val="1202580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2000">
              <a:srgbClr val="FFC000"/>
            </a:gs>
            <a:gs pos="62000">
              <a:srgbClr val="FFFF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BF1B9AEE-925B-1378-0741-19A7F96ADBE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708185-20C0-40F2-8F2D-8EB9E34B3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CC5F47-BB07-164B-21D5-21D1F2AC5E25}"/>
              </a:ext>
            </a:extLst>
          </p:cNvPr>
          <p:cNvSpPr>
            <a:spLocks noGrp="1"/>
          </p:cNvSpPr>
          <p:nvPr>
            <p:ph type="title"/>
          </p:nvPr>
        </p:nvSpPr>
        <p:spPr>
          <a:xfrm>
            <a:off x="1057025" y="1014084"/>
            <a:ext cx="5040285" cy="1169585"/>
          </a:xfrm>
        </p:spPr>
        <p:txBody>
          <a:bodyPr anchor="b">
            <a:noAutofit/>
          </a:bodyPr>
          <a:lstStyle/>
          <a:p>
            <a:r>
              <a:rPr lang="en-US" sz="2600" u="sng" dirty="0">
                <a:solidFill>
                  <a:schemeClr val="tx1">
                    <a:alpha val="80000"/>
                  </a:schemeClr>
                </a:solidFill>
                <a:latin typeface="Times New Roman" panose="02020603050405020304" pitchFamily="18" charset="0"/>
                <a:ea typeface="Cambria" panose="02040503050406030204" pitchFamily="18" charset="0"/>
                <a:cs typeface="Times New Roman" panose="02020603050405020304" pitchFamily="18" charset="0"/>
                <a:hlinkClick r:id="rId2"/>
              </a:rPr>
              <a:t>Novel conformable shielding permalloy composite for controlling field profiles of transcranial magnetic field coils</a:t>
            </a:r>
            <a:r>
              <a:rPr lang="en-US" sz="2600" dirty="0">
                <a:solidFill>
                  <a:schemeClr val="tx1">
                    <a:alpha val="80000"/>
                  </a:schemeClr>
                </a:solidFill>
                <a:latin typeface="Times New Roman" panose="02020603050405020304" pitchFamily="18" charset="0"/>
                <a:ea typeface="Cambria" panose="02040503050406030204" pitchFamily="18" charset="0"/>
                <a:cs typeface="Times New Roman" panose="02020603050405020304" pitchFamily="18" charset="0"/>
              </a:rPr>
              <a:t> </a:t>
            </a:r>
            <a:endParaRPr lang="en-US" sz="2600" b="1"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059988-6FD4-D6FD-AC15-860D7CB8DDBB}"/>
              </a:ext>
            </a:extLst>
          </p:cNvPr>
          <p:cNvSpPr>
            <a:spLocks noGrp="1"/>
          </p:cNvSpPr>
          <p:nvPr>
            <p:ph idx="1"/>
          </p:nvPr>
        </p:nvSpPr>
        <p:spPr>
          <a:xfrm>
            <a:off x="1055715" y="2508105"/>
            <a:ext cx="5040285" cy="3632493"/>
          </a:xfrm>
        </p:spPr>
        <p:txBody>
          <a:bodyPr anchor="ctr">
            <a:normAutofit/>
          </a:bodyPr>
          <a:lstStyle/>
          <a:p>
            <a:pPr algn="just"/>
            <a:r>
              <a:rPr lang="en-US" sz="1600" dirty="0">
                <a:latin typeface="Cambria" panose="02040503050406030204" pitchFamily="18" charset="0"/>
                <a:ea typeface="Cambria" panose="02040503050406030204" pitchFamily="18" charset="0"/>
              </a:rPr>
              <a:t>A heavily loaded polydimethylsiloxane (PDMS) permalloy composite can effectively shield low strength magnetic fields from TMS coils. The composite saturates quickly with higher fields but with some modifications and further study it shows promise as a conformable shielding material for TMS and other wearable shielding of low frequency and DC magnetic field applications.</a:t>
            </a:r>
          </a:p>
          <a:p>
            <a:pPr algn="just"/>
            <a:r>
              <a:rPr lang="en-US" sz="1600" dirty="0">
                <a:latin typeface="Cambria" panose="02040503050406030204" pitchFamily="18" charset="0"/>
                <a:ea typeface="Cambria" panose="02040503050406030204" pitchFamily="18" charset="0"/>
              </a:rPr>
              <a:t>The composite effectively redirects low strength magnetic fields away from shielded regions, providing an adaptable, conformable, patient friendly shield that reduces the noise caused by eddy currents and Lorentz forces. </a:t>
            </a:r>
          </a:p>
        </p:txBody>
      </p:sp>
      <p:pic>
        <p:nvPicPr>
          <p:cNvPr id="5" name="Picture 4">
            <a:extLst>
              <a:ext uri="{FF2B5EF4-FFF2-40B4-BE49-F238E27FC236}">
                <a16:creationId xmlns:a16="http://schemas.microsoft.com/office/drawing/2014/main" id="{395FEEF3-B153-9525-3C7C-1459BA2B8AB6}"/>
              </a:ext>
            </a:extLst>
          </p:cNvPr>
          <p:cNvPicPr>
            <a:picLocks noChangeAspect="1"/>
          </p:cNvPicPr>
          <p:nvPr/>
        </p:nvPicPr>
        <p:blipFill>
          <a:blip r:embed="rId3"/>
          <a:srcRect l="60333" t="21185" r="18417" b="49289"/>
          <a:stretch>
            <a:fillRect/>
          </a:stretch>
        </p:blipFill>
        <p:spPr>
          <a:xfrm>
            <a:off x="6507064" y="2620751"/>
            <a:ext cx="2709491" cy="2117653"/>
          </a:xfrm>
          <a:prstGeom prst="rect">
            <a:avLst/>
          </a:prstGeom>
        </p:spPr>
      </p:pic>
      <p:pic>
        <p:nvPicPr>
          <p:cNvPr id="12" name="Picture 11">
            <a:extLst>
              <a:ext uri="{FF2B5EF4-FFF2-40B4-BE49-F238E27FC236}">
                <a16:creationId xmlns:a16="http://schemas.microsoft.com/office/drawing/2014/main" id="{AFC8C61C-2B62-D292-2C6F-9FF1F294CF2B}"/>
              </a:ext>
            </a:extLst>
          </p:cNvPr>
          <p:cNvPicPr>
            <a:picLocks noChangeAspect="1"/>
          </p:cNvPicPr>
          <p:nvPr/>
        </p:nvPicPr>
        <p:blipFill>
          <a:blip r:embed="rId3"/>
          <a:srcRect l="37167" t="29926" r="41583" b="57052"/>
          <a:stretch>
            <a:fillRect/>
          </a:stretch>
        </p:blipFill>
        <p:spPr>
          <a:xfrm>
            <a:off x="6458569" y="548586"/>
            <a:ext cx="5054309" cy="1742250"/>
          </a:xfrm>
          <a:prstGeom prst="rect">
            <a:avLst/>
          </a:prstGeom>
        </p:spPr>
      </p:pic>
      <p:pic>
        <p:nvPicPr>
          <p:cNvPr id="18" name="Picture 17">
            <a:extLst>
              <a:ext uri="{FF2B5EF4-FFF2-40B4-BE49-F238E27FC236}">
                <a16:creationId xmlns:a16="http://schemas.microsoft.com/office/drawing/2014/main" id="{2E563394-42CB-595E-75D1-A5C444E213B4}"/>
              </a:ext>
            </a:extLst>
          </p:cNvPr>
          <p:cNvPicPr>
            <a:picLocks noChangeAspect="1"/>
          </p:cNvPicPr>
          <p:nvPr/>
        </p:nvPicPr>
        <p:blipFill>
          <a:blip r:embed="rId4"/>
          <a:srcRect l="37000" t="37372" r="18417" b="43852"/>
          <a:stretch>
            <a:fillRect/>
          </a:stretch>
        </p:blipFill>
        <p:spPr>
          <a:xfrm>
            <a:off x="6160143" y="4833954"/>
            <a:ext cx="5435600" cy="1287672"/>
          </a:xfrm>
          <a:prstGeom prst="rect">
            <a:avLst/>
          </a:prstGeom>
        </p:spPr>
      </p:pic>
      <p:sp>
        <p:nvSpPr>
          <p:cNvPr id="20" name="TextBox 19">
            <a:extLst>
              <a:ext uri="{FF2B5EF4-FFF2-40B4-BE49-F238E27FC236}">
                <a16:creationId xmlns:a16="http://schemas.microsoft.com/office/drawing/2014/main" id="{4D0AD1FB-114E-0840-F36D-3FBDDEF6D868}"/>
              </a:ext>
            </a:extLst>
          </p:cNvPr>
          <p:cNvSpPr txBox="1"/>
          <p:nvPr/>
        </p:nvSpPr>
        <p:spPr>
          <a:xfrm>
            <a:off x="7277088" y="6079774"/>
            <a:ext cx="3601563" cy="338554"/>
          </a:xfrm>
          <a:prstGeom prst="rect">
            <a:avLst/>
          </a:prstGeom>
          <a:noFill/>
        </p:spPr>
        <p:txBody>
          <a:bodyPr wrap="none" rtlCol="0">
            <a:spAutoFit/>
          </a:bodyPr>
          <a:lstStyle/>
          <a:p>
            <a:r>
              <a:rPr lang="en-US" sz="1600" i="1" dirty="0">
                <a:latin typeface="Cambria" panose="02040503050406030204" pitchFamily="18" charset="0"/>
                <a:ea typeface="Cambria" panose="02040503050406030204" pitchFamily="18" charset="0"/>
              </a:rPr>
              <a:t>Simulation Results of Composite Shield</a:t>
            </a:r>
          </a:p>
        </p:txBody>
      </p:sp>
      <p:sp>
        <p:nvSpPr>
          <p:cNvPr id="22" name="TextBox 21">
            <a:extLst>
              <a:ext uri="{FF2B5EF4-FFF2-40B4-BE49-F238E27FC236}">
                <a16:creationId xmlns:a16="http://schemas.microsoft.com/office/drawing/2014/main" id="{813F4BD4-5128-B3BB-ABD7-C368B62375D8}"/>
              </a:ext>
            </a:extLst>
          </p:cNvPr>
          <p:cNvSpPr txBox="1"/>
          <p:nvPr/>
        </p:nvSpPr>
        <p:spPr>
          <a:xfrm>
            <a:off x="7861810" y="2233037"/>
            <a:ext cx="1972015" cy="338554"/>
          </a:xfrm>
          <a:prstGeom prst="rect">
            <a:avLst/>
          </a:prstGeom>
          <a:noFill/>
        </p:spPr>
        <p:txBody>
          <a:bodyPr wrap="none" rtlCol="0">
            <a:spAutoFit/>
          </a:bodyPr>
          <a:lstStyle/>
          <a:p>
            <a:r>
              <a:rPr lang="en-US" sz="1600" i="1" dirty="0">
                <a:latin typeface="Cambria" panose="02040503050406030204" pitchFamily="18" charset="0"/>
                <a:ea typeface="Cambria" panose="02040503050406030204" pitchFamily="18" charset="0"/>
              </a:rPr>
              <a:t>SEM Image at 3500x</a:t>
            </a:r>
          </a:p>
        </p:txBody>
      </p:sp>
      <p:sp>
        <p:nvSpPr>
          <p:cNvPr id="24" name="TextBox 23">
            <a:extLst>
              <a:ext uri="{FF2B5EF4-FFF2-40B4-BE49-F238E27FC236}">
                <a16:creationId xmlns:a16="http://schemas.microsoft.com/office/drawing/2014/main" id="{856DA928-BBE3-4B52-B4DF-909D6B95FC4D}"/>
              </a:ext>
            </a:extLst>
          </p:cNvPr>
          <p:cNvSpPr txBox="1"/>
          <p:nvPr/>
        </p:nvSpPr>
        <p:spPr>
          <a:xfrm>
            <a:off x="9216555" y="3358462"/>
            <a:ext cx="2274155" cy="584775"/>
          </a:xfrm>
          <a:prstGeom prst="rect">
            <a:avLst/>
          </a:prstGeom>
          <a:noFill/>
        </p:spPr>
        <p:txBody>
          <a:bodyPr wrap="square">
            <a:spAutoFit/>
          </a:bodyPr>
          <a:lstStyle/>
          <a:p>
            <a:r>
              <a:rPr lang="en-US" sz="1600" i="1" dirty="0">
                <a:latin typeface="Cambria" panose="02040503050406030204" pitchFamily="18" charset="0"/>
                <a:ea typeface="Cambria" panose="02040503050406030204" pitchFamily="18" charset="0"/>
              </a:rPr>
              <a:t>Hysteresis for different permalloy samples</a:t>
            </a:r>
          </a:p>
        </p:txBody>
      </p:sp>
    </p:spTree>
    <p:extLst>
      <p:ext uri="{BB962C8B-B14F-4D97-AF65-F5344CB8AC3E}">
        <p14:creationId xmlns:p14="http://schemas.microsoft.com/office/powerpoint/2010/main" val="2803581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DF05C2F2-EB26-D069-174F-581523C4433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8977D-5B01-1EB4-CA9C-6879CCB5AA2B}"/>
              </a:ext>
            </a:extLst>
          </p:cNvPr>
          <p:cNvSpPr>
            <a:spLocks noGrp="1"/>
          </p:cNvSpPr>
          <p:nvPr>
            <p:ph type="title"/>
          </p:nvPr>
        </p:nvSpPr>
        <p:spPr>
          <a:xfrm>
            <a:off x="1057025" y="922644"/>
            <a:ext cx="5040285" cy="1169585"/>
          </a:xfrm>
        </p:spPr>
        <p:txBody>
          <a:bodyPr anchor="b">
            <a:normAutofit/>
          </a:bodyPr>
          <a:lstStyle/>
          <a:p>
            <a:r>
              <a:rPr lang="en-US" sz="2600" u="sng" dirty="0">
                <a:latin typeface="Cambria" panose="02040503050406030204" pitchFamily="18" charset="0"/>
                <a:ea typeface="Cambria" panose="02040503050406030204" pitchFamily="18" charset="0"/>
                <a:hlinkClick r:id="rId2"/>
              </a:rPr>
              <a:t>Experimental investigations on the position of plates in friction stir welding of dissimilar alloys</a:t>
            </a:r>
            <a:endParaRPr lang="en-US" sz="2600" dirty="0">
              <a:latin typeface="Cambria" panose="02040503050406030204" pitchFamily="18" charset="0"/>
              <a:ea typeface="Cambria" panose="02040503050406030204" pitchFamily="18" charset="0"/>
            </a:endParaRP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02E26D-92B1-CDA1-0FD3-80C6A65BD191}"/>
              </a:ext>
            </a:extLst>
          </p:cNvPr>
          <p:cNvSpPr>
            <a:spLocks noGrp="1"/>
          </p:cNvSpPr>
          <p:nvPr>
            <p:ph idx="1"/>
          </p:nvPr>
        </p:nvSpPr>
        <p:spPr>
          <a:xfrm>
            <a:off x="1055715" y="2508105"/>
            <a:ext cx="5040285" cy="3632493"/>
          </a:xfrm>
        </p:spPr>
        <p:txBody>
          <a:bodyPr anchor="ctr">
            <a:noAutofit/>
          </a:bodyPr>
          <a:lstStyle/>
          <a:p>
            <a:pPr algn="just"/>
            <a:r>
              <a:rPr lang="en-US" sz="1600" dirty="0">
                <a:latin typeface="Cambria" panose="02040503050406030204" pitchFamily="18" charset="0"/>
                <a:ea typeface="Cambria" panose="02040503050406030204" pitchFamily="18" charset="0"/>
              </a:rPr>
              <a:t>When the AA6082 plate is positioned on the advancing side, a </a:t>
            </a:r>
            <a:r>
              <a:rPr lang="en-US" sz="1600" dirty="0" err="1">
                <a:latin typeface="Cambria" panose="02040503050406030204" pitchFamily="18" charset="0"/>
                <a:ea typeface="Cambria" panose="02040503050406030204" pitchFamily="18" charset="0"/>
              </a:rPr>
              <a:t>defectfree</a:t>
            </a:r>
            <a:r>
              <a:rPr lang="en-US" sz="1600" dirty="0">
                <a:latin typeface="Cambria" panose="02040503050406030204" pitchFamily="18" charset="0"/>
                <a:ea typeface="Cambria" panose="02040503050406030204" pitchFamily="18" charset="0"/>
              </a:rPr>
              <a:t> junction can be formed, while when the AA6061 plate is placed on the advancing side, substantial volume flaws are seen. </a:t>
            </a:r>
          </a:p>
          <a:p>
            <a:pPr algn="just"/>
            <a:r>
              <a:rPr lang="en-US" sz="1600" dirty="0">
                <a:latin typeface="Cambria" panose="02040503050406030204" pitchFamily="18" charset="0"/>
                <a:ea typeface="Cambria" panose="02040503050406030204" pitchFamily="18" charset="0"/>
              </a:rPr>
              <a:t> The maximum tensile strength value obtained is 218.957 N/mm2 along the weldment in sample 1 on AA6082, the nugget’s advancing side has a microhardness value is 75 which is higher than its AA6061 side. </a:t>
            </a:r>
          </a:p>
          <a:p>
            <a:pPr algn="just"/>
            <a:r>
              <a:rPr lang="en-US" sz="1600" dirty="0">
                <a:latin typeface="Cambria" panose="02040503050406030204" pitchFamily="18" charset="0"/>
                <a:ea typeface="Cambria" panose="02040503050406030204" pitchFamily="18" charset="0"/>
              </a:rPr>
              <a:t>The movement of the mixed materials at the stir zone, the creation of IMCs, and the distinction between the stir zone and the </a:t>
            </a:r>
            <a:r>
              <a:rPr lang="en-US" sz="1600" dirty="0" err="1">
                <a:latin typeface="Cambria" panose="02040503050406030204" pitchFamily="18" charset="0"/>
                <a:ea typeface="Cambria" panose="02040503050406030204" pitchFamily="18" charset="0"/>
              </a:rPr>
              <a:t>thermomechanically</a:t>
            </a:r>
            <a:r>
              <a:rPr lang="en-US" sz="1600" dirty="0">
                <a:latin typeface="Cambria" panose="02040503050406030204" pitchFamily="18" charset="0"/>
                <a:ea typeface="Cambria" panose="02040503050406030204" pitchFamily="18" charset="0"/>
              </a:rPr>
              <a:t> affected zone are all shown by macrostructural analysis. </a:t>
            </a:r>
          </a:p>
        </p:txBody>
      </p:sp>
      <p:pic>
        <p:nvPicPr>
          <p:cNvPr id="5" name="Picture 4">
            <a:extLst>
              <a:ext uri="{FF2B5EF4-FFF2-40B4-BE49-F238E27FC236}">
                <a16:creationId xmlns:a16="http://schemas.microsoft.com/office/drawing/2014/main" id="{A2384899-3D00-8382-B165-5E8CFE097420}"/>
              </a:ext>
            </a:extLst>
          </p:cNvPr>
          <p:cNvPicPr preferRelativeResize="0">
            <a:picLocks/>
          </p:cNvPicPr>
          <p:nvPr/>
        </p:nvPicPr>
        <p:blipFill>
          <a:blip r:embed="rId3"/>
          <a:srcRect l="41793" t="53120" r="23159" b="32844"/>
          <a:stretch>
            <a:fillRect/>
          </a:stretch>
        </p:blipFill>
        <p:spPr>
          <a:xfrm>
            <a:off x="6808694" y="2193401"/>
            <a:ext cx="3657600" cy="1371600"/>
          </a:xfrm>
          <a:prstGeom prst="rect">
            <a:avLst/>
          </a:prstGeom>
        </p:spPr>
      </p:pic>
      <p:pic>
        <p:nvPicPr>
          <p:cNvPr id="8" name="Picture 7">
            <a:extLst>
              <a:ext uri="{FF2B5EF4-FFF2-40B4-BE49-F238E27FC236}">
                <a16:creationId xmlns:a16="http://schemas.microsoft.com/office/drawing/2014/main" id="{A0DB317B-E24E-E5A2-3D81-90088B17280F}"/>
              </a:ext>
            </a:extLst>
          </p:cNvPr>
          <p:cNvPicPr preferRelativeResize="0">
            <a:picLocks/>
          </p:cNvPicPr>
          <p:nvPr/>
        </p:nvPicPr>
        <p:blipFill>
          <a:blip r:embed="rId3"/>
          <a:srcRect l="41681" t="19261" r="23097" b="66686"/>
          <a:stretch>
            <a:fillRect/>
          </a:stretch>
        </p:blipFill>
        <p:spPr>
          <a:xfrm>
            <a:off x="6808694" y="537884"/>
            <a:ext cx="3657600" cy="1371600"/>
          </a:xfrm>
          <a:prstGeom prst="rect">
            <a:avLst/>
          </a:prstGeom>
        </p:spPr>
      </p:pic>
      <p:pic>
        <p:nvPicPr>
          <p:cNvPr id="10" name="Picture 9">
            <a:extLst>
              <a:ext uri="{FF2B5EF4-FFF2-40B4-BE49-F238E27FC236}">
                <a16:creationId xmlns:a16="http://schemas.microsoft.com/office/drawing/2014/main" id="{BD6F6B77-A965-6CDE-3548-10C2ABBD5FE0}"/>
              </a:ext>
            </a:extLst>
          </p:cNvPr>
          <p:cNvPicPr>
            <a:picLocks noChangeAspect="1"/>
          </p:cNvPicPr>
          <p:nvPr/>
        </p:nvPicPr>
        <p:blipFill>
          <a:blip r:embed="rId4"/>
          <a:srcRect l="38860" t="24186" r="20640" b="49082"/>
          <a:stretch>
            <a:fillRect/>
          </a:stretch>
        </p:blipFill>
        <p:spPr>
          <a:xfrm>
            <a:off x="6298274" y="3919756"/>
            <a:ext cx="5040286" cy="1871332"/>
          </a:xfrm>
          <a:prstGeom prst="rect">
            <a:avLst/>
          </a:prstGeom>
        </p:spPr>
      </p:pic>
      <p:sp>
        <p:nvSpPr>
          <p:cNvPr id="13" name="TextBox 12">
            <a:extLst>
              <a:ext uri="{FF2B5EF4-FFF2-40B4-BE49-F238E27FC236}">
                <a16:creationId xmlns:a16="http://schemas.microsoft.com/office/drawing/2014/main" id="{E63DA11F-DE0C-33D5-1824-71347B71970A}"/>
              </a:ext>
            </a:extLst>
          </p:cNvPr>
          <p:cNvSpPr txBox="1"/>
          <p:nvPr/>
        </p:nvSpPr>
        <p:spPr>
          <a:xfrm>
            <a:off x="7052377" y="5791088"/>
            <a:ext cx="3413917" cy="604762"/>
          </a:xfrm>
          <a:prstGeom prst="rect">
            <a:avLst/>
          </a:prstGeom>
          <a:noFill/>
        </p:spPr>
        <p:txBody>
          <a:bodyPr wrap="square">
            <a:spAutoFit/>
          </a:bodyPr>
          <a:lstStyle/>
          <a:p>
            <a:r>
              <a:rPr lang="en-US" sz="1600" i="1" dirty="0">
                <a:latin typeface="Cambria" panose="02040503050406030204" pitchFamily="18" charset="0"/>
                <a:ea typeface="Cambria" panose="02040503050406030204" pitchFamily="18" charset="0"/>
              </a:rPr>
              <a:t>Distribution of microhardness across weldment for sample 1 and sample 2. </a:t>
            </a:r>
          </a:p>
        </p:txBody>
      </p:sp>
      <p:sp>
        <p:nvSpPr>
          <p:cNvPr id="19" name="TextBox 18">
            <a:extLst>
              <a:ext uri="{FF2B5EF4-FFF2-40B4-BE49-F238E27FC236}">
                <a16:creationId xmlns:a16="http://schemas.microsoft.com/office/drawing/2014/main" id="{A37D18FA-DAFC-F4D8-5E6A-1F3A3C849C67}"/>
              </a:ext>
            </a:extLst>
          </p:cNvPr>
          <p:cNvSpPr txBox="1"/>
          <p:nvPr/>
        </p:nvSpPr>
        <p:spPr>
          <a:xfrm>
            <a:off x="6556249" y="3486741"/>
            <a:ext cx="6097772" cy="338554"/>
          </a:xfrm>
          <a:prstGeom prst="rect">
            <a:avLst/>
          </a:prstGeom>
          <a:noFill/>
        </p:spPr>
        <p:txBody>
          <a:bodyPr wrap="square">
            <a:spAutoFit/>
          </a:bodyPr>
          <a:lstStyle/>
          <a:p>
            <a:r>
              <a:rPr lang="en-US" sz="1600" i="1" dirty="0">
                <a:latin typeface="Cambria" panose="02040503050406030204" pitchFamily="18" charset="0"/>
                <a:ea typeface="Cambria" panose="02040503050406030204" pitchFamily="18" charset="0"/>
              </a:rPr>
              <a:t>Microstructures and various zone of sample 2</a:t>
            </a:r>
          </a:p>
        </p:txBody>
      </p:sp>
      <p:sp>
        <p:nvSpPr>
          <p:cNvPr id="22" name="TextBox 21">
            <a:extLst>
              <a:ext uri="{FF2B5EF4-FFF2-40B4-BE49-F238E27FC236}">
                <a16:creationId xmlns:a16="http://schemas.microsoft.com/office/drawing/2014/main" id="{F03D51F2-364B-5CD4-3996-AAC26342D6AD}"/>
              </a:ext>
            </a:extLst>
          </p:cNvPr>
          <p:cNvSpPr txBox="1"/>
          <p:nvPr/>
        </p:nvSpPr>
        <p:spPr>
          <a:xfrm>
            <a:off x="6577515" y="1865231"/>
            <a:ext cx="6097772" cy="338554"/>
          </a:xfrm>
          <a:prstGeom prst="rect">
            <a:avLst/>
          </a:prstGeom>
          <a:noFill/>
        </p:spPr>
        <p:txBody>
          <a:bodyPr wrap="square">
            <a:spAutoFit/>
          </a:bodyPr>
          <a:lstStyle/>
          <a:p>
            <a:r>
              <a:rPr lang="en-US" sz="1600" i="1" dirty="0">
                <a:latin typeface="Cambria" panose="02040503050406030204" pitchFamily="18" charset="0"/>
                <a:ea typeface="Cambria" panose="02040503050406030204" pitchFamily="18" charset="0"/>
              </a:rPr>
              <a:t>Microstructures and various zone of sample 1 </a:t>
            </a:r>
          </a:p>
        </p:txBody>
      </p:sp>
    </p:spTree>
    <p:extLst>
      <p:ext uri="{BB962C8B-B14F-4D97-AF65-F5344CB8AC3E}">
        <p14:creationId xmlns:p14="http://schemas.microsoft.com/office/powerpoint/2010/main" val="635086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62000">
              <a:srgbClr val="FFFF00"/>
            </a:gs>
            <a:gs pos="32000">
              <a:srgbClr val="FFC000"/>
            </a:gs>
            <a:gs pos="100000">
              <a:srgbClr val="FF0000"/>
            </a:gs>
          </a:gsLst>
          <a:path path="circle">
            <a:fillToRect l="50000" t="50000" r="50000" b="50000"/>
          </a:path>
        </a:gradFill>
        <a:effectLst/>
      </p:bgPr>
    </p:bg>
    <p:spTree>
      <p:nvGrpSpPr>
        <p:cNvPr id="1" name="">
          <a:extLst>
            <a:ext uri="{FF2B5EF4-FFF2-40B4-BE49-F238E27FC236}">
              <a16:creationId xmlns:a16="http://schemas.microsoft.com/office/drawing/2014/main" id="{D24882F7-9CBC-0226-F1FC-7F3DBA8C88C6}"/>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1" name="Rectangle 30">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0CFEF-E01A-89DA-B65C-6519055E5726}"/>
              </a:ext>
            </a:extLst>
          </p:cNvPr>
          <p:cNvSpPr>
            <a:spLocks noGrp="1"/>
          </p:cNvSpPr>
          <p:nvPr>
            <p:ph type="title"/>
          </p:nvPr>
        </p:nvSpPr>
        <p:spPr>
          <a:xfrm>
            <a:off x="1057025" y="922644"/>
            <a:ext cx="5040285" cy="1169585"/>
          </a:xfrm>
        </p:spPr>
        <p:txBody>
          <a:bodyPr anchor="b">
            <a:normAutofit/>
          </a:bodyPr>
          <a:lstStyle/>
          <a:p>
            <a:r>
              <a:rPr lang="en-US" sz="2200" u="sng" dirty="0">
                <a:latin typeface="Times New Roman" panose="02020603050405020304" pitchFamily="18" charset="0"/>
                <a:ea typeface="Cambria" panose="02040503050406030204" pitchFamily="18" charset="0"/>
                <a:cs typeface="Times New Roman" panose="02020603050405020304" pitchFamily="18" charset="0"/>
                <a:hlinkClick r:id="rId2"/>
              </a:rPr>
              <a:t>Influence of X-ray Irradiation on the Magnetic and Structural Properties of Gadolinium Silicide Nanoparticles</a:t>
            </a:r>
            <a:endParaRPr lang="en-US" sz="22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EE88A4-F7F1-EF53-06A5-DB367E854652}"/>
              </a:ext>
            </a:extLst>
          </p:cNvPr>
          <p:cNvSpPr>
            <a:spLocks noGrp="1"/>
          </p:cNvSpPr>
          <p:nvPr>
            <p:ph idx="1"/>
          </p:nvPr>
        </p:nvSpPr>
        <p:spPr>
          <a:xfrm>
            <a:off x="1055715" y="2508105"/>
            <a:ext cx="5040285" cy="3632493"/>
          </a:xfrm>
        </p:spPr>
        <p:txBody>
          <a:bodyPr anchor="ctr">
            <a:normAutofit lnSpcReduction="10000"/>
          </a:bodyPr>
          <a:lstStyle/>
          <a:p>
            <a:pPr algn="just" eaLnBrk="0" fontAlgn="base" hangingPunct="0">
              <a:lnSpc>
                <a:spcPct val="100000"/>
              </a:lnSpc>
              <a:spcBef>
                <a:spcPct val="0"/>
              </a:spcBef>
              <a:spcAft>
                <a:spcPct val="0"/>
              </a:spcAft>
            </a:pPr>
            <a:r>
              <a:rPr lang="en-US" altLang="en-US" sz="1600" dirty="0">
                <a:latin typeface="Cambria" panose="02040503050406030204" pitchFamily="18" charset="0"/>
                <a:ea typeface="Cambria" panose="02040503050406030204" pitchFamily="18" charset="0"/>
              </a:rPr>
              <a:t>This study concludes that gadolinium silicide (Gd5Si4) nanoparticles exhibit stability in their magnetic and structural properties when exposed to high-dose (up to 72 </a:t>
            </a:r>
            <a:r>
              <a:rPr lang="en-US" altLang="en-US" sz="1600" dirty="0" err="1">
                <a:latin typeface="Cambria" panose="02040503050406030204" pitchFamily="18" charset="0"/>
                <a:ea typeface="Cambria" panose="02040503050406030204" pitchFamily="18" charset="0"/>
              </a:rPr>
              <a:t>kGy</a:t>
            </a:r>
            <a:r>
              <a:rPr lang="en-US" altLang="en-US" sz="1600" dirty="0">
                <a:latin typeface="Cambria" panose="02040503050406030204" pitchFamily="18" charset="0"/>
                <a:ea typeface="Cambria" panose="02040503050406030204" pitchFamily="18" charset="0"/>
              </a:rPr>
              <a:t>) and high-dose-rate (120 Gy/min) X-ray irradiation despite localized lattice distortions.</a:t>
            </a:r>
          </a:p>
          <a:p>
            <a:pPr algn="just" eaLnBrk="0" fontAlgn="base" hangingPunct="0">
              <a:lnSpc>
                <a:spcPct val="100000"/>
              </a:lnSpc>
              <a:spcBef>
                <a:spcPct val="0"/>
              </a:spcBef>
              <a:spcAft>
                <a:spcPct val="0"/>
              </a:spcAft>
            </a:pPr>
            <a:endParaRPr lang="en-US" altLang="en-US" sz="1600" dirty="0">
              <a:latin typeface="Cambria" panose="02040503050406030204" pitchFamily="18" charset="0"/>
              <a:ea typeface="Cambria" panose="02040503050406030204" pitchFamily="18" charset="0"/>
            </a:endParaRPr>
          </a:p>
          <a:p>
            <a:pPr algn="just" eaLnBrk="0" fontAlgn="base" hangingPunct="0">
              <a:lnSpc>
                <a:spcPct val="100000"/>
              </a:lnSpc>
              <a:spcBef>
                <a:spcPct val="0"/>
              </a:spcBef>
              <a:spcAft>
                <a:spcPct val="0"/>
              </a:spcAft>
            </a:pPr>
            <a:r>
              <a:rPr lang="en-US" altLang="en-US" sz="1600" dirty="0">
                <a:latin typeface="Cambria" panose="02040503050406030204" pitchFamily="18" charset="0"/>
                <a:ea typeface="Cambria" panose="02040503050406030204" pitchFamily="18" charset="0"/>
              </a:rPr>
              <a:t>These findings demonstrate the stability of Gd5Si4 nanoparticles under high-dose irradiation, supporting their potential application in combined therapeutic modalities such as magnetic hyperthermia and irradiation therapy. Furthermore, their resilience in high-energy, high-intensity radiation fields highlights their potential use in nuclear environments.</a:t>
            </a:r>
            <a:endParaRPr lang="en-US" sz="1700" dirty="0">
              <a:latin typeface="Cambria" panose="02040503050406030204" pitchFamily="18" charset="0"/>
              <a:ea typeface="Cambria" panose="02040503050406030204" pitchFamily="18" charset="0"/>
            </a:endParaRPr>
          </a:p>
        </p:txBody>
      </p:sp>
      <p:pic>
        <p:nvPicPr>
          <p:cNvPr id="11" name="Picture 10" descr="A graph of different temperature&#10;&#10;Description automatically generated with medium confidence">
            <a:extLst>
              <a:ext uri="{FF2B5EF4-FFF2-40B4-BE49-F238E27FC236}">
                <a16:creationId xmlns:a16="http://schemas.microsoft.com/office/drawing/2014/main" id="{EDABF1AF-F094-B76C-315E-143D68EBFAEA}"/>
              </a:ext>
            </a:extLst>
          </p:cNvPr>
          <p:cNvPicPr>
            <a:picLocks noChangeAspect="1"/>
          </p:cNvPicPr>
          <p:nvPr/>
        </p:nvPicPr>
        <p:blipFill rotWithShape="1">
          <a:blip r:embed="rId3">
            <a:extLst>
              <a:ext uri="{28A0092B-C50C-407E-A947-70E740481C1C}">
                <a14:useLocalDpi xmlns:a14="http://schemas.microsoft.com/office/drawing/2010/main" val="0"/>
              </a:ext>
            </a:extLst>
          </a:blip>
          <a:srcRect l="8403" t="9128" r="11171" b="4485"/>
          <a:stretch/>
        </p:blipFill>
        <p:spPr bwMode="auto">
          <a:xfrm>
            <a:off x="8849991" y="676355"/>
            <a:ext cx="2651760" cy="2133600"/>
          </a:xfrm>
          <a:prstGeom prst="rect">
            <a:avLst/>
          </a:prstGeom>
          <a:noFill/>
          <a:ln w="12700">
            <a:noFill/>
          </a:ln>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E4B93F63-1473-4101-1C2B-0E78FE136EB2}"/>
              </a:ext>
            </a:extLst>
          </p:cNvPr>
          <p:cNvSpPr txBox="1"/>
          <p:nvPr/>
        </p:nvSpPr>
        <p:spPr>
          <a:xfrm>
            <a:off x="8751671" y="2809955"/>
            <a:ext cx="2924553" cy="1077218"/>
          </a:xfrm>
          <a:prstGeom prst="rect">
            <a:avLst/>
          </a:prstGeom>
          <a:noFill/>
        </p:spPr>
        <p:txBody>
          <a:bodyPr wrap="square" rtlCol="0">
            <a:spAutoFit/>
          </a:bodyPr>
          <a:lstStyle/>
          <a:p>
            <a:pPr algn="just"/>
            <a:r>
              <a:rPr lang="en-GB" sz="1600" i="1" dirty="0">
                <a:latin typeface="Times New Roman" panose="02020603050405020304" pitchFamily="18" charset="0"/>
                <a:cs typeface="Times New Roman" panose="02020603050405020304" pitchFamily="18" charset="0"/>
              </a:rPr>
              <a:t>Temperature-dependent magnetic entropy change (ΔS</a:t>
            </a:r>
            <a:r>
              <a:rPr lang="en-GB" sz="1600" i="1" baseline="-25000" dirty="0">
                <a:latin typeface="Times New Roman" panose="02020603050405020304" pitchFamily="18" charset="0"/>
                <a:cs typeface="Times New Roman" panose="02020603050405020304" pitchFamily="18" charset="0"/>
              </a:rPr>
              <a:t>M</a:t>
            </a:r>
            <a:r>
              <a:rPr lang="en-GB" sz="1600" i="1" dirty="0">
                <a:latin typeface="Times New Roman" panose="02020603050405020304" pitchFamily="18" charset="0"/>
                <a:cs typeface="Times New Roman" panose="02020603050405020304" pitchFamily="18" charset="0"/>
              </a:rPr>
              <a:t>) of pre- and post-irradiated samples for 5h and 10h.</a:t>
            </a:r>
            <a:endParaRPr lang="en-US" sz="1600" i="1"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DF6875E9-3102-C2C4-34DC-283820D6E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202805" y="596553"/>
            <a:ext cx="2369820" cy="5486400"/>
          </a:xfrm>
          <a:prstGeom prst="rect">
            <a:avLst/>
          </a:prstGeom>
          <a:noFill/>
          <a:ln>
            <a:noFill/>
          </a:ln>
        </p:spPr>
      </p:pic>
      <p:sp>
        <p:nvSpPr>
          <p:cNvPr id="27" name="TextBox 26">
            <a:extLst>
              <a:ext uri="{FF2B5EF4-FFF2-40B4-BE49-F238E27FC236}">
                <a16:creationId xmlns:a16="http://schemas.microsoft.com/office/drawing/2014/main" id="{A8237209-C3C4-8360-3219-9BF48C13604F}"/>
              </a:ext>
            </a:extLst>
          </p:cNvPr>
          <p:cNvSpPr txBox="1"/>
          <p:nvPr/>
        </p:nvSpPr>
        <p:spPr>
          <a:xfrm>
            <a:off x="8572625" y="4559981"/>
            <a:ext cx="3118632" cy="1815882"/>
          </a:xfrm>
          <a:prstGeom prst="rect">
            <a:avLst/>
          </a:prstGeom>
          <a:noFill/>
        </p:spPr>
        <p:txBody>
          <a:bodyPr wrap="square" rtlCol="0">
            <a:spAutoFit/>
          </a:bodyPr>
          <a:lstStyle/>
          <a:p>
            <a:pPr algn="just"/>
            <a:r>
              <a:rPr lang="en-GB" sz="1600" i="1" dirty="0">
                <a:latin typeface="Times New Roman" panose="02020603050405020304" pitchFamily="18" charset="0"/>
                <a:cs typeface="Times New Roman" panose="02020603050405020304" pitchFamily="18" charset="0"/>
              </a:rPr>
              <a:t>Magnetization (M) as a function of temperature (T) at 100 Oe applied magnetic field when measured as (a) non-irradiated, and after X-ray irradiation for (b) 5h and (c) 10h of. The transition temperature was determined from </a:t>
            </a:r>
            <a:r>
              <a:rPr lang="en-GB" sz="1600" i="1" dirty="0" err="1">
                <a:latin typeface="Times New Roman" panose="02020603050405020304" pitchFamily="18" charset="0"/>
                <a:cs typeface="Times New Roman" panose="02020603050405020304" pitchFamily="18" charset="0"/>
              </a:rPr>
              <a:t>dM</a:t>
            </a:r>
            <a:r>
              <a:rPr lang="en-GB" sz="1600" i="1" dirty="0">
                <a:latin typeface="Times New Roman" panose="02020603050405020304" pitchFamily="18" charset="0"/>
                <a:cs typeface="Times New Roman" panose="02020603050405020304" pitchFamily="18" charset="0"/>
              </a:rPr>
              <a:t>/</a:t>
            </a:r>
            <a:r>
              <a:rPr lang="en-GB" sz="1600" i="1" dirty="0" err="1">
                <a:latin typeface="Times New Roman" panose="02020603050405020304" pitchFamily="18" charset="0"/>
                <a:cs typeface="Times New Roman" panose="02020603050405020304" pitchFamily="18" charset="0"/>
              </a:rPr>
              <a:t>dT.</a:t>
            </a:r>
            <a:endParaRPr lang="en-US" sz="1600" i="1" dirty="0">
              <a:latin typeface="Times New Roman" panose="02020603050405020304" pitchFamily="18" charset="0"/>
              <a:cs typeface="Times New Roman" panose="02020603050405020304" pitchFamily="18" charset="0"/>
            </a:endParaRPr>
          </a:p>
        </p:txBody>
      </p:sp>
      <p:cxnSp>
        <p:nvCxnSpPr>
          <p:cNvPr id="33" name="Straight Arrow Connector 32">
            <a:extLst>
              <a:ext uri="{FF2B5EF4-FFF2-40B4-BE49-F238E27FC236}">
                <a16:creationId xmlns:a16="http://schemas.microsoft.com/office/drawing/2014/main" id="{B3F2287E-E974-797F-BF1A-8087A6409161}"/>
              </a:ext>
            </a:extLst>
          </p:cNvPr>
          <p:cNvCxnSpPr/>
          <p:nvPr/>
        </p:nvCxnSpPr>
        <p:spPr>
          <a:xfrm>
            <a:off x="8259097" y="4100052"/>
            <a:ext cx="590894" cy="459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547651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24267</TotalTime>
  <Words>3263</Words>
  <Application>Microsoft Office PowerPoint</Application>
  <PresentationFormat>Widescreen</PresentationFormat>
  <Paragraphs>198</Paragraphs>
  <Slides>32</Slides>
  <Notes>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Arial</vt:lpstr>
      <vt:lpstr>Calibri</vt:lpstr>
      <vt:lpstr>Calibri Light</vt:lpstr>
      <vt:lpstr>Cambria</vt:lpstr>
      <vt:lpstr>Times New Roman</vt:lpstr>
      <vt:lpstr>Wingdings</vt:lpstr>
      <vt:lpstr>Office 2013 - 2022 Theme</vt:lpstr>
      <vt:lpstr>Pavan Chaitanya</vt:lpstr>
      <vt:lpstr>About Me</vt:lpstr>
      <vt:lpstr>PowerPoint Presentation</vt:lpstr>
      <vt:lpstr>PowerPoint Presentation</vt:lpstr>
      <vt:lpstr>PowerPoint Presentation</vt:lpstr>
      <vt:lpstr>Research Paper Publications</vt:lpstr>
      <vt:lpstr>Novel conformable shielding permalloy composite for controlling field profiles of transcranial magnetic field coils </vt:lpstr>
      <vt:lpstr>Experimental investigations on the position of plates in friction stir welding of dissimilar alloys</vt:lpstr>
      <vt:lpstr>Influence of X-ray Irradiation on the Magnetic and Structural Properties of Gadolinium Silicide Nanoparticles</vt:lpstr>
      <vt:lpstr>Research Papers under Review</vt:lpstr>
      <vt:lpstr>Influence of X-ray Irradiation on the Magnetic and Structural Properties of Gadolinium Silicide Nanoparticles  </vt:lpstr>
      <vt:lpstr>PowerPoint Presentation</vt:lpstr>
      <vt:lpstr>Poster Presented  at  VASEM Sustainable Energy Summit 2024 at Dominion Energy Headquarters</vt:lpstr>
      <vt:lpstr>  </vt:lpstr>
      <vt:lpstr>SAE BAJA BRAKING </vt:lpstr>
      <vt:lpstr>SIMULATION RESULTS</vt:lpstr>
      <vt:lpstr>FRICTION STIR WELDING OF DISSIMILAR ALLOYS</vt:lpstr>
      <vt:lpstr>SIMULATION RESULTS</vt:lpstr>
      <vt:lpstr>FINITE ELEMENT SIMULATION OF MECHANICAL BEHAVIOUR IN NON FERROUS ALLOYS DURING POWDER COMPACTION (Al 7075)</vt:lpstr>
      <vt:lpstr>GO-KART POWER TRANSMISSION</vt:lpstr>
      <vt:lpstr>PowerPoint Presentation</vt:lpstr>
      <vt:lpstr>PERFORMANCE ANALYSIS OF A CENTRIFUGAL PUMP TO OBTAIN OUTPUT PRESSURE PARAMETERS</vt:lpstr>
      <vt:lpstr>PowerPoint Presentation</vt:lpstr>
      <vt:lpstr>PowerPoint Presentation</vt:lpstr>
      <vt:lpstr>PowerPoint Presentation</vt:lpstr>
      <vt:lpstr>PowerPoint Presentation</vt:lpstr>
      <vt:lpstr>PowerPoint Presentation</vt:lpstr>
      <vt:lpstr>CFD ANALYSIS OF VACCINATION TUBES</vt:lpstr>
      <vt:lpstr>STRESS ANALYSIS OF CONNECTING ROD</vt:lpstr>
      <vt:lpstr>PowerPoint Presentation</vt:lpstr>
      <vt:lpstr>MOBILE ROBOTICS</vt:lpstr>
      <vt:lpstr>PICK AND PLACE MOBILE ROBOT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chaitanya</dc:creator>
  <cp:lastModifiedBy>pavan chaitanya</cp:lastModifiedBy>
  <cp:revision>3</cp:revision>
  <dcterms:created xsi:type="dcterms:W3CDTF">2025-06-27T16:36:43Z</dcterms:created>
  <dcterms:modified xsi:type="dcterms:W3CDTF">2025-09-18T17:13:09Z</dcterms:modified>
</cp:coreProperties>
</file>